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Lst>
  <p:notesMasterIdLst>
    <p:notesMasterId r:id="rId19"/>
  </p:notesMasterIdLst>
  <p:sldIdLst>
    <p:sldId id="259" r:id="rId2"/>
    <p:sldId id="271" r:id="rId3"/>
    <p:sldId id="260" r:id="rId4"/>
    <p:sldId id="270" r:id="rId5"/>
    <p:sldId id="261" r:id="rId6"/>
    <p:sldId id="262" r:id="rId7"/>
    <p:sldId id="263" r:id="rId8"/>
    <p:sldId id="264" r:id="rId9"/>
    <p:sldId id="265" r:id="rId10"/>
    <p:sldId id="266" r:id="rId11"/>
    <p:sldId id="268" r:id="rId12"/>
    <p:sldId id="269" r:id="rId13"/>
    <p:sldId id="267" r:id="rId14"/>
    <p:sldId id="272" r:id="rId15"/>
    <p:sldId id="273" r:id="rId16"/>
    <p:sldId id="274" r:id="rId17"/>
    <p:sldId id="275" r:id="rId18"/>
  </p:sldIdLst>
  <p:sldSz cx="9144000" cy="6858000" type="screen4x3"/>
  <p:notesSz cx="6797675" cy="9926638"/>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CFF"/>
    <a:srgbClr val="43682B"/>
    <a:srgbClr val="36747A"/>
    <a:srgbClr val="F1C200"/>
    <a:srgbClr val="FFCC66"/>
    <a:srgbClr val="3F8BA7"/>
    <a:srgbClr val="CCFED3"/>
    <a:srgbClr val="FF5050"/>
    <a:srgbClr val="45959D"/>
    <a:srgbClr val="4FA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5226" autoAdjust="0"/>
  </p:normalViewPr>
  <p:slideViewPr>
    <p:cSldViewPr snapToGrid="0">
      <p:cViewPr varScale="1">
        <p:scale>
          <a:sx n="60" d="100"/>
          <a:sy n="60" d="100"/>
        </p:scale>
        <p:origin x="1411" y="3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hdr" sz="quarter"/>
          </p:nvPr>
        </p:nvSpPr>
        <p:spPr bwMode="auto">
          <a:xfrm>
            <a:off x="0"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14339" name="Rectangle 1027"/>
          <p:cNvSpPr>
            <a:spLocks noGrp="1" noChangeArrowheads="1"/>
          </p:cNvSpPr>
          <p:nvPr>
            <p:ph type="dt" idx="1"/>
          </p:nvPr>
        </p:nvSpPr>
        <p:spPr bwMode="auto">
          <a:xfrm>
            <a:off x="3852016"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14340" name="Rectangle 1028"/>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4341" name="Rectangle 1029"/>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4342" name="Rectangle 1030"/>
          <p:cNvSpPr>
            <a:spLocks noGrp="1" noChangeArrowheads="1"/>
          </p:cNvSpPr>
          <p:nvPr>
            <p:ph type="ftr" sz="quarter" idx="4"/>
          </p:nvPr>
        </p:nvSpPr>
        <p:spPr bwMode="auto">
          <a:xfrm>
            <a:off x="0"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14343" name="Rectangle 1031"/>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C01D4F7-FA6B-41BD-85ED-7DE4DCDF6A4E}" type="slidenum">
              <a:rPr lang="fr-FR"/>
              <a:pPr>
                <a:defRPr/>
              </a:pPr>
              <a:t>‹N°›</a:t>
            </a:fld>
            <a:endParaRPr lang="fr-FR"/>
          </a:p>
        </p:txBody>
      </p:sp>
    </p:spTree>
    <p:extLst>
      <p:ext uri="{BB962C8B-B14F-4D97-AF65-F5344CB8AC3E}">
        <p14:creationId xmlns:p14="http://schemas.microsoft.com/office/powerpoint/2010/main" val="17674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presentation">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3540"/>
            <a:ext cx="9140825" cy="6854094"/>
          </a:xfrm>
          <a:prstGeom prst="rect">
            <a:avLst/>
          </a:prstGeom>
          <a:noFill/>
          <a:ln w="9525">
            <a:noFill/>
            <a:miter lim="800000"/>
            <a:headEnd/>
            <a:tailEnd/>
          </a:ln>
        </p:spPr>
      </p:pic>
      <p:sp>
        <p:nvSpPr>
          <p:cNvPr id="12" name="Espace réservé du texte 11"/>
          <p:cNvSpPr>
            <a:spLocks noGrp="1"/>
          </p:cNvSpPr>
          <p:nvPr>
            <p:ph type="body" sz="quarter" idx="10" hasCustomPrompt="1"/>
          </p:nvPr>
        </p:nvSpPr>
        <p:spPr>
          <a:xfrm>
            <a:off x="2708426" y="2269423"/>
            <a:ext cx="6064250" cy="845388"/>
          </a:xfrm>
          <a:prstGeom prst="rect">
            <a:avLst/>
          </a:prstGeom>
        </p:spPr>
        <p:txBody>
          <a:bodyPr/>
          <a:lstStyle>
            <a:lvl1pPr>
              <a:buFontTx/>
              <a:buNone/>
              <a:defRPr sz="4400" b="1">
                <a:solidFill>
                  <a:schemeClr val="bg1"/>
                </a:solidFill>
              </a:defRPr>
            </a:lvl1pPr>
          </a:lstStyle>
          <a:p>
            <a:pPr lvl="0"/>
            <a:r>
              <a:rPr lang="fr-FR" dirty="0"/>
              <a:t>Titre</a:t>
            </a:r>
          </a:p>
        </p:txBody>
      </p:sp>
      <p:sp>
        <p:nvSpPr>
          <p:cNvPr id="13" name="Espace réservé du texte 11"/>
          <p:cNvSpPr>
            <a:spLocks noGrp="1"/>
          </p:cNvSpPr>
          <p:nvPr>
            <p:ph type="body" sz="quarter" idx="11" hasCustomPrompt="1"/>
          </p:nvPr>
        </p:nvSpPr>
        <p:spPr>
          <a:xfrm>
            <a:off x="2705550" y="3206826"/>
            <a:ext cx="6064250" cy="571543"/>
          </a:xfrm>
          <a:prstGeom prst="rect">
            <a:avLst/>
          </a:prstGeom>
        </p:spPr>
        <p:txBody>
          <a:bodyPr/>
          <a:lstStyle>
            <a:lvl1pPr>
              <a:buFontTx/>
              <a:buNone/>
              <a:defRPr sz="2400" b="0" i="1">
                <a:solidFill>
                  <a:schemeClr val="accent1"/>
                </a:solidFill>
              </a:defRPr>
            </a:lvl1pPr>
          </a:lstStyle>
          <a:p>
            <a:pPr lvl="0"/>
            <a:r>
              <a:rPr lang="fr-FR" dirty="0"/>
              <a:t>Sous-titre</a:t>
            </a:r>
          </a:p>
        </p:txBody>
      </p:sp>
      <p:sp>
        <p:nvSpPr>
          <p:cNvPr id="14" name="Espace réservé du texte 11"/>
          <p:cNvSpPr>
            <a:spLocks noGrp="1"/>
          </p:cNvSpPr>
          <p:nvPr>
            <p:ph type="body" sz="quarter" idx="12" hasCustomPrompt="1"/>
          </p:nvPr>
        </p:nvSpPr>
        <p:spPr>
          <a:xfrm>
            <a:off x="2711301" y="3850932"/>
            <a:ext cx="6064250" cy="571543"/>
          </a:xfrm>
          <a:prstGeom prst="rect">
            <a:avLst/>
          </a:prstGeom>
        </p:spPr>
        <p:txBody>
          <a:bodyPr/>
          <a:lstStyle>
            <a:lvl1pPr>
              <a:buFontTx/>
              <a:buNone/>
              <a:defRPr sz="1800" b="0" i="0">
                <a:solidFill>
                  <a:schemeClr val="bg1"/>
                </a:solidFill>
              </a:defRPr>
            </a:lvl1pPr>
          </a:lstStyle>
          <a:p>
            <a:pPr lvl="0"/>
            <a:r>
              <a:rPr lang="fr-FR" dirty="0"/>
              <a:t>Date et intervenant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age de garde Chapitre 1">
    <p:spTree>
      <p:nvGrpSpPr>
        <p:cNvPr id="1" name=""/>
        <p:cNvGrpSpPr/>
        <p:nvPr/>
      </p:nvGrpSpPr>
      <p:grpSpPr>
        <a:xfrm>
          <a:off x="0" y="0"/>
          <a:ext cx="0" cy="0"/>
          <a:chOff x="0" y="0"/>
          <a:chExt cx="0" cy="0"/>
        </a:xfrm>
      </p:grpSpPr>
      <p:pic>
        <p:nvPicPr>
          <p:cNvPr id="4" name="Picture 20" descr="Masqu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8000"/>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77328"/>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6</a:t>
            </a:r>
            <a:endParaRPr lang="fr-FR" dirty="0">
              <a:solidFill>
                <a:schemeClr val="bg1"/>
              </a:solidFill>
            </a:endParaRPr>
          </a:p>
        </p:txBody>
      </p:sp>
      <p:pic>
        <p:nvPicPr>
          <p:cNvPr id="6" name="Picture 18"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9"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3F8BA7"/>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age de suite Chapitre 1">
    <p:spTree>
      <p:nvGrpSpPr>
        <p:cNvPr id="1" name=""/>
        <p:cNvGrpSpPr/>
        <p:nvPr/>
      </p:nvGrpSpPr>
      <p:grpSpPr>
        <a:xfrm>
          <a:off x="0" y="0"/>
          <a:ext cx="0" cy="0"/>
          <a:chOff x="0" y="0"/>
          <a:chExt cx="0" cy="0"/>
        </a:xfrm>
      </p:grpSpPr>
      <p:sp>
        <p:nvSpPr>
          <p:cNvPr id="7"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3F8BA7"/>
                </a:solidFill>
              </a:defRPr>
            </a:lvl1pPr>
          </a:lstStyle>
          <a:p>
            <a:pPr lvl="0"/>
            <a:r>
              <a:rPr lang="fr-FR" dirty="0"/>
              <a:t>Titre</a:t>
            </a:r>
          </a:p>
        </p:txBody>
      </p:sp>
      <p:sp>
        <p:nvSpPr>
          <p:cNvPr id="9"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3F8BA7"/>
              </a:buClr>
              <a:buFont typeface="Arial" pitchFamily="34" charset="0"/>
              <a:buChar char="●"/>
              <a:defRPr sz="2000"/>
            </a:lvl1pPr>
            <a:lvl2pPr marL="630238" indent="-173038">
              <a:buSzPct val="80000"/>
              <a:buFont typeface="Arial" pitchFamily="34" charset="0"/>
              <a:buChar char="●"/>
              <a:defRPr sz="1800" baseline="0"/>
            </a:lvl2pPr>
            <a:lvl3pPr>
              <a:buClr>
                <a:srgbClr val="3F8BA7"/>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age de garde Chapitre 2">
    <p:spTree>
      <p:nvGrpSpPr>
        <p:cNvPr id="1" name=""/>
        <p:cNvGrpSpPr/>
        <p:nvPr/>
      </p:nvGrpSpPr>
      <p:grpSpPr>
        <a:xfrm>
          <a:off x="0" y="0"/>
          <a:ext cx="0" cy="0"/>
          <a:chOff x="0" y="0"/>
          <a:chExt cx="0" cy="0"/>
        </a:xfrm>
      </p:grpSpPr>
      <p:pic>
        <p:nvPicPr>
          <p:cNvPr id="4" name="Picture 17" descr="Masqu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6413"/>
          </a:xfrm>
          <a:prstGeom prst="rect">
            <a:avLst/>
          </a:prstGeom>
          <a:noFill/>
          <a:ln w="9525">
            <a:noFill/>
            <a:miter lim="800000"/>
            <a:headEnd/>
            <a:tailEnd/>
          </a:ln>
        </p:spPr>
      </p:pic>
      <p:sp>
        <p:nvSpPr>
          <p:cNvPr id="5" name="Text Box 6"/>
          <p:cNvSpPr txBox="1">
            <a:spLocks noChangeArrowheads="1"/>
          </p:cNvSpPr>
          <p:nvPr userDrawn="1"/>
        </p:nvSpPr>
        <p:spPr bwMode="auto">
          <a:xfrm>
            <a:off x="0" y="2697163"/>
            <a:ext cx="1752600" cy="1477328"/>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7</a:t>
            </a:r>
            <a:endParaRPr lang="fr-FR" dirty="0">
              <a:solidFill>
                <a:schemeClr val="bg1"/>
              </a:solidFill>
            </a:endParaRPr>
          </a:p>
        </p:txBody>
      </p:sp>
      <p:pic>
        <p:nvPicPr>
          <p:cNvPr id="6" name="Picture 16"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F1C200"/>
                </a:solidFill>
              </a:defRPr>
            </a:lvl1pPr>
          </a:lstStyle>
          <a:p>
            <a:pPr lvl="0"/>
            <a:r>
              <a:rPr lang="fr-FR" dirty="0"/>
              <a:t>Titre</a:t>
            </a:r>
          </a:p>
        </p:txBody>
      </p:sp>
      <p:sp>
        <p:nvSpPr>
          <p:cNvPr id="8"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age de suite Chapitre 2">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F1C200"/>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F1C200"/>
              </a:buClr>
              <a:buFont typeface="Arial" pitchFamily="34" charset="0"/>
              <a:buChar char="●"/>
              <a:defRPr sz="2000"/>
            </a:lvl1pPr>
            <a:lvl2pPr marL="630238" indent="-173038">
              <a:buSzPct val="80000"/>
              <a:buFont typeface="Arial" pitchFamily="34" charset="0"/>
              <a:buChar char="●"/>
              <a:defRPr sz="1800" baseline="0"/>
            </a:lvl2pPr>
            <a:lvl3pPr>
              <a:buClr>
                <a:srgbClr val="F1C200"/>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age de garde Chapitre 3">
    <p:spTree>
      <p:nvGrpSpPr>
        <p:cNvPr id="1" name=""/>
        <p:cNvGrpSpPr/>
        <p:nvPr/>
      </p:nvGrpSpPr>
      <p:grpSpPr>
        <a:xfrm>
          <a:off x="0" y="0"/>
          <a:ext cx="0" cy="0"/>
          <a:chOff x="0" y="0"/>
          <a:chExt cx="0" cy="0"/>
        </a:xfrm>
      </p:grpSpPr>
      <p:pic>
        <p:nvPicPr>
          <p:cNvPr id="4" name="Picture 16" descr="Masqu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88"/>
            <a:ext cx="1763713" cy="6856412"/>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77328"/>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3</a:t>
            </a:r>
            <a:endParaRPr lang="fr-FR" dirty="0">
              <a:solidFill>
                <a:schemeClr val="bg1"/>
              </a:solidFill>
            </a:endParaRPr>
          </a:p>
        </p:txBody>
      </p:sp>
      <p:pic>
        <p:nvPicPr>
          <p:cNvPr id="6" name="Picture 15"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4C4017"/>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ge de suite Chapitre 3">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4C4017"/>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4C4017"/>
              </a:buClr>
              <a:buFont typeface="Arial" pitchFamily="34" charset="0"/>
              <a:buChar char="●"/>
              <a:defRPr sz="2000"/>
            </a:lvl1pPr>
            <a:lvl2pPr marL="630238" indent="-173038">
              <a:buSzPct val="80000"/>
              <a:buFont typeface="Arial" pitchFamily="34" charset="0"/>
              <a:buChar char="●"/>
              <a:defRPr sz="1800" baseline="0"/>
            </a:lvl2pPr>
            <a:lvl3pPr>
              <a:buClr>
                <a:srgbClr val="4C4017"/>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age de garde Chapitre 4">
    <p:spTree>
      <p:nvGrpSpPr>
        <p:cNvPr id="1" name=""/>
        <p:cNvGrpSpPr/>
        <p:nvPr/>
      </p:nvGrpSpPr>
      <p:grpSpPr>
        <a:xfrm>
          <a:off x="0" y="0"/>
          <a:ext cx="0" cy="0"/>
          <a:chOff x="0" y="0"/>
          <a:chExt cx="0" cy="0"/>
        </a:xfrm>
      </p:grpSpPr>
      <p:pic>
        <p:nvPicPr>
          <p:cNvPr id="4" name="Picture 16" descr="Masque 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6413"/>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77328"/>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8</a:t>
            </a:r>
            <a:endParaRPr lang="fr-FR" dirty="0">
              <a:solidFill>
                <a:schemeClr val="bg1"/>
              </a:solidFill>
            </a:endParaRPr>
          </a:p>
        </p:txBody>
      </p:sp>
      <p:pic>
        <p:nvPicPr>
          <p:cNvPr id="6" name="Picture 15"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133445"/>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age de suite Chapitre 4">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133445"/>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133445"/>
              </a:buClr>
              <a:buFont typeface="Arial" pitchFamily="34" charset="0"/>
              <a:buChar char="●"/>
              <a:defRPr sz="2000"/>
            </a:lvl1pPr>
            <a:lvl2pPr marL="630238" indent="-173038">
              <a:buSzPct val="80000"/>
              <a:buFont typeface="Arial" pitchFamily="34" charset="0"/>
              <a:buChar char="●"/>
              <a:defRPr sz="1800" baseline="0"/>
            </a:lvl2pPr>
            <a:lvl3pPr>
              <a:buClr>
                <a:srgbClr val="133445"/>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age de garde Chapitre 1">
    <p:spTree>
      <p:nvGrpSpPr>
        <p:cNvPr id="1" name=""/>
        <p:cNvGrpSpPr/>
        <p:nvPr/>
      </p:nvGrpSpPr>
      <p:grpSpPr>
        <a:xfrm>
          <a:off x="0" y="0"/>
          <a:ext cx="0" cy="0"/>
          <a:chOff x="0" y="0"/>
          <a:chExt cx="0" cy="0"/>
        </a:xfrm>
      </p:grpSpPr>
      <p:pic>
        <p:nvPicPr>
          <p:cNvPr id="4" name="Picture 20" descr="Masqu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8000"/>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77328"/>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9</a:t>
            </a:r>
            <a:endParaRPr lang="fr-FR" dirty="0">
              <a:solidFill>
                <a:schemeClr val="bg1"/>
              </a:solidFill>
            </a:endParaRPr>
          </a:p>
        </p:txBody>
      </p:sp>
      <p:pic>
        <p:nvPicPr>
          <p:cNvPr id="6" name="Picture 18"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9"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3F8BA7"/>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age de suite Chapitre 1">
    <p:spTree>
      <p:nvGrpSpPr>
        <p:cNvPr id="1" name=""/>
        <p:cNvGrpSpPr/>
        <p:nvPr/>
      </p:nvGrpSpPr>
      <p:grpSpPr>
        <a:xfrm>
          <a:off x="0" y="0"/>
          <a:ext cx="0" cy="0"/>
          <a:chOff x="0" y="0"/>
          <a:chExt cx="0" cy="0"/>
        </a:xfrm>
      </p:grpSpPr>
      <p:sp>
        <p:nvSpPr>
          <p:cNvPr id="7"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3F8BA7"/>
                </a:solidFill>
              </a:defRPr>
            </a:lvl1pPr>
          </a:lstStyle>
          <a:p>
            <a:pPr lvl="0"/>
            <a:r>
              <a:rPr lang="fr-FR" dirty="0"/>
              <a:t>Titre</a:t>
            </a:r>
          </a:p>
        </p:txBody>
      </p:sp>
      <p:sp>
        <p:nvSpPr>
          <p:cNvPr id="9"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3F8BA7"/>
              </a:buClr>
              <a:buFont typeface="Arial" pitchFamily="34" charset="0"/>
              <a:buChar char="●"/>
              <a:defRPr sz="2000"/>
            </a:lvl1pPr>
            <a:lvl2pPr marL="630238" indent="-173038">
              <a:buSzPct val="80000"/>
              <a:buFont typeface="Arial" pitchFamily="34" charset="0"/>
              <a:buChar char="●"/>
              <a:defRPr sz="1800" baseline="0"/>
            </a:lvl2pPr>
            <a:lvl3pPr>
              <a:buClr>
                <a:srgbClr val="3F8BA7"/>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Chapitre 1">
    <p:spTree>
      <p:nvGrpSpPr>
        <p:cNvPr id="1" name=""/>
        <p:cNvGrpSpPr/>
        <p:nvPr/>
      </p:nvGrpSpPr>
      <p:grpSpPr>
        <a:xfrm>
          <a:off x="0" y="0"/>
          <a:ext cx="0" cy="0"/>
          <a:chOff x="0" y="0"/>
          <a:chExt cx="0" cy="0"/>
        </a:xfrm>
      </p:grpSpPr>
      <p:pic>
        <p:nvPicPr>
          <p:cNvPr id="4" name="Picture 20" descr="Masqu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8000"/>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63675"/>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1</a:t>
            </a:r>
            <a:endParaRPr lang="fr-FR" dirty="0">
              <a:solidFill>
                <a:schemeClr val="bg1"/>
              </a:solidFill>
            </a:endParaRPr>
          </a:p>
        </p:txBody>
      </p:sp>
      <p:pic>
        <p:nvPicPr>
          <p:cNvPr id="6" name="Picture 18"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9"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3F8BA7"/>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age de garde Chapitre 2">
    <p:spTree>
      <p:nvGrpSpPr>
        <p:cNvPr id="1" name=""/>
        <p:cNvGrpSpPr/>
        <p:nvPr/>
      </p:nvGrpSpPr>
      <p:grpSpPr>
        <a:xfrm>
          <a:off x="0" y="0"/>
          <a:ext cx="0" cy="0"/>
          <a:chOff x="0" y="0"/>
          <a:chExt cx="0" cy="0"/>
        </a:xfrm>
      </p:grpSpPr>
      <p:pic>
        <p:nvPicPr>
          <p:cNvPr id="4" name="Picture 17" descr="Masqu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6413"/>
          </a:xfrm>
          <a:prstGeom prst="rect">
            <a:avLst/>
          </a:prstGeom>
          <a:noFill/>
          <a:ln w="9525">
            <a:noFill/>
            <a:miter lim="800000"/>
            <a:headEnd/>
            <a:tailEnd/>
          </a:ln>
        </p:spPr>
      </p:pic>
      <p:sp>
        <p:nvSpPr>
          <p:cNvPr id="5" name="Text Box 6"/>
          <p:cNvSpPr txBox="1">
            <a:spLocks noChangeArrowheads="1"/>
          </p:cNvSpPr>
          <p:nvPr userDrawn="1"/>
        </p:nvSpPr>
        <p:spPr bwMode="auto">
          <a:xfrm>
            <a:off x="0" y="2697163"/>
            <a:ext cx="1752600" cy="1477328"/>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10</a:t>
            </a:r>
            <a:endParaRPr lang="fr-FR" dirty="0">
              <a:solidFill>
                <a:schemeClr val="bg1"/>
              </a:solidFill>
            </a:endParaRPr>
          </a:p>
        </p:txBody>
      </p:sp>
      <p:pic>
        <p:nvPicPr>
          <p:cNvPr id="6" name="Picture 16"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F1C200"/>
                </a:solidFill>
              </a:defRPr>
            </a:lvl1pPr>
          </a:lstStyle>
          <a:p>
            <a:pPr lvl="0"/>
            <a:r>
              <a:rPr lang="fr-FR" dirty="0"/>
              <a:t>Titre</a:t>
            </a:r>
          </a:p>
        </p:txBody>
      </p:sp>
      <p:sp>
        <p:nvSpPr>
          <p:cNvPr id="8"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age de suite Chapitre 2">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F1C200"/>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F1C200"/>
              </a:buClr>
              <a:buFont typeface="Arial" pitchFamily="34" charset="0"/>
              <a:buChar char="●"/>
              <a:defRPr sz="2000"/>
            </a:lvl1pPr>
            <a:lvl2pPr marL="630238" indent="-173038">
              <a:buSzPct val="80000"/>
              <a:buFont typeface="Arial" pitchFamily="34" charset="0"/>
              <a:buChar char="●"/>
              <a:defRPr sz="1800" baseline="0"/>
            </a:lvl2pPr>
            <a:lvl3pPr>
              <a:buClr>
                <a:srgbClr val="F1C200"/>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avec image 2 colonnes">
    <p:spTree>
      <p:nvGrpSpPr>
        <p:cNvPr id="1" name=""/>
        <p:cNvGrpSpPr/>
        <p:nvPr/>
      </p:nvGrpSpPr>
      <p:grpSpPr>
        <a:xfrm>
          <a:off x="0" y="0"/>
          <a:ext cx="0" cy="0"/>
          <a:chOff x="0" y="0"/>
          <a:chExt cx="0" cy="0"/>
        </a:xfrm>
      </p:grpSpPr>
      <p:sp>
        <p:nvSpPr>
          <p:cNvPr id="8"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3F8BA7"/>
                </a:solidFill>
              </a:defRPr>
            </a:lvl1pPr>
          </a:lstStyle>
          <a:p>
            <a:pPr lvl="0"/>
            <a:r>
              <a:rPr lang="fr-FR" dirty="0"/>
              <a:t>Titre</a:t>
            </a:r>
          </a:p>
        </p:txBody>
      </p:sp>
      <p:sp>
        <p:nvSpPr>
          <p:cNvPr id="10" name="Espace réservé pour une image  9"/>
          <p:cNvSpPr>
            <a:spLocks noGrp="1"/>
          </p:cNvSpPr>
          <p:nvPr>
            <p:ph type="pic" sz="quarter" idx="11"/>
          </p:nvPr>
        </p:nvSpPr>
        <p:spPr>
          <a:xfrm>
            <a:off x="716651" y="1449238"/>
            <a:ext cx="4087813" cy="4744528"/>
          </a:xfrm>
          <a:prstGeom prst="rect">
            <a:avLst/>
          </a:prstGeom>
        </p:spPr>
        <p:txBody>
          <a:bodyPr/>
          <a:lstStyle/>
          <a:p>
            <a:pPr lvl="0"/>
            <a:r>
              <a:rPr lang="fr-FR" noProof="0"/>
              <a:t>Cliquez sur l'icône pour ajouter une image</a:t>
            </a:r>
          </a:p>
        </p:txBody>
      </p:sp>
      <p:sp>
        <p:nvSpPr>
          <p:cNvPr id="14" name="Espace réservé du texte 13"/>
          <p:cNvSpPr>
            <a:spLocks noGrp="1"/>
          </p:cNvSpPr>
          <p:nvPr>
            <p:ph type="body" sz="quarter" idx="13"/>
          </p:nvPr>
        </p:nvSpPr>
        <p:spPr>
          <a:xfrm>
            <a:off x="4926013" y="1457325"/>
            <a:ext cx="3692525" cy="4719638"/>
          </a:xfrm>
          <a:prstGeom prst="rect">
            <a:avLst/>
          </a:prstGeom>
        </p:spPr>
        <p:txBody>
          <a:bodyPr/>
          <a:lstStyle>
            <a:lvl1pPr marL="180975" indent="-180975">
              <a:buClr>
                <a:srgbClr val="3F8BA7"/>
              </a:buClr>
              <a:buFont typeface="Arial" pitchFamily="34" charset="0"/>
              <a:buChar char="●"/>
              <a:defRPr sz="2000">
                <a:solidFill>
                  <a:srgbClr val="133445"/>
                </a:solidFill>
              </a:defRPr>
            </a:lvl1pPr>
          </a:lstStyle>
          <a:p>
            <a:pPr lvl="0"/>
            <a:r>
              <a:rPr lang="fr-FR"/>
              <a:t>Modifier les styles du texte du masque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avec image horizontale">
    <p:spTree>
      <p:nvGrpSpPr>
        <p:cNvPr id="1" name=""/>
        <p:cNvGrpSpPr/>
        <p:nvPr/>
      </p:nvGrpSpPr>
      <p:grpSpPr>
        <a:xfrm>
          <a:off x="0" y="0"/>
          <a:ext cx="0" cy="0"/>
          <a:chOff x="0" y="0"/>
          <a:chExt cx="0" cy="0"/>
        </a:xfrm>
      </p:grpSpPr>
      <p:sp>
        <p:nvSpPr>
          <p:cNvPr id="11"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3F8BA7"/>
                </a:solidFill>
              </a:defRPr>
            </a:lvl1pPr>
          </a:lstStyle>
          <a:p>
            <a:pPr lvl="0"/>
            <a:r>
              <a:rPr lang="fr-FR" dirty="0"/>
              <a:t>Titre</a:t>
            </a:r>
          </a:p>
        </p:txBody>
      </p:sp>
      <p:sp>
        <p:nvSpPr>
          <p:cNvPr id="14" name="Espace réservé du texte 13"/>
          <p:cNvSpPr>
            <a:spLocks noGrp="1"/>
          </p:cNvSpPr>
          <p:nvPr>
            <p:ph type="body" sz="quarter" idx="11" hasCustomPrompt="1"/>
          </p:nvPr>
        </p:nvSpPr>
        <p:spPr>
          <a:xfrm>
            <a:off x="698500" y="1276350"/>
            <a:ext cx="7902575" cy="673100"/>
          </a:xfrm>
          <a:prstGeom prst="rect">
            <a:avLst/>
          </a:prstGeom>
        </p:spPr>
        <p:txBody>
          <a:bodyPr/>
          <a:lstStyle>
            <a:lvl1pPr algn="ctr">
              <a:buFontTx/>
              <a:buNone/>
              <a:defRPr sz="2400" i="1">
                <a:solidFill>
                  <a:srgbClr val="3F8BA7"/>
                </a:solidFill>
              </a:defRPr>
            </a:lvl1pPr>
            <a:lvl2pPr algn="ctr">
              <a:buFontTx/>
              <a:buNone/>
              <a:defRPr sz="2200"/>
            </a:lvl2pPr>
            <a:lvl3pPr algn="ctr">
              <a:buFontTx/>
              <a:buNone/>
              <a:defRPr sz="2200"/>
            </a:lvl3pPr>
          </a:lstStyle>
          <a:p>
            <a:pPr lvl="0"/>
            <a:r>
              <a:rPr lang="fr-FR" dirty="0"/>
              <a:t>Légende illustration</a:t>
            </a:r>
          </a:p>
        </p:txBody>
      </p:sp>
      <p:sp>
        <p:nvSpPr>
          <p:cNvPr id="16" name="Espace réservé pour une image  15"/>
          <p:cNvSpPr>
            <a:spLocks noGrp="1"/>
          </p:cNvSpPr>
          <p:nvPr>
            <p:ph type="pic" sz="quarter" idx="12"/>
          </p:nvPr>
        </p:nvSpPr>
        <p:spPr>
          <a:xfrm>
            <a:off x="708025" y="2095500"/>
            <a:ext cx="7893050" cy="3080349"/>
          </a:xfrm>
          <a:prstGeom prst="rect">
            <a:avLst/>
          </a:prstGeom>
        </p:spPr>
        <p:txBody>
          <a:bodyPr/>
          <a:lstStyle/>
          <a:p>
            <a:pPr lvl="0"/>
            <a:r>
              <a:rPr lang="fr-FR" noProof="0"/>
              <a:t>Cliquez sur l'icône pour ajouter une image</a:t>
            </a:r>
            <a:endParaRPr lang="fr-FR" noProof="0" dirty="0"/>
          </a:p>
        </p:txBody>
      </p:sp>
      <p:sp>
        <p:nvSpPr>
          <p:cNvPr id="18" name="Espace réservé du texte 17"/>
          <p:cNvSpPr>
            <a:spLocks noGrp="1"/>
          </p:cNvSpPr>
          <p:nvPr>
            <p:ph type="body" sz="quarter" idx="13" hasCustomPrompt="1"/>
          </p:nvPr>
        </p:nvSpPr>
        <p:spPr>
          <a:xfrm>
            <a:off x="698740" y="5405298"/>
            <a:ext cx="7910422" cy="369332"/>
          </a:xfrm>
          <a:prstGeom prst="rect">
            <a:avLst/>
          </a:prstGeom>
          <a:ln w="28575">
            <a:solidFill>
              <a:srgbClr val="3F8BA7"/>
            </a:solidFill>
          </a:ln>
        </p:spPr>
        <p:txBody>
          <a:bodyPr wrap="square" anchor="ctr">
            <a:spAutoFit/>
          </a:bodyPr>
          <a:lstStyle>
            <a:lvl1pPr algn="ctr">
              <a:buFontTx/>
              <a:buNone/>
              <a:defRPr sz="1800" b="1" i="1"/>
            </a:lvl1pPr>
            <a:lvl5pPr marL="0" indent="0" algn="ctr">
              <a:buNone/>
              <a:defRPr sz="1800" b="1" i="1">
                <a:ln w="25400">
                  <a:noFill/>
                </a:ln>
              </a:defRPr>
            </a:lvl5pPr>
          </a:lstStyle>
          <a:p>
            <a:pPr lvl="0"/>
            <a:r>
              <a:rPr lang="fr-FR" dirty="0"/>
              <a:t>Conclusions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contact">
    <p:spTree>
      <p:nvGrpSpPr>
        <p:cNvPr id="1" name=""/>
        <p:cNvGrpSpPr/>
        <p:nvPr/>
      </p:nvGrpSpPr>
      <p:grpSpPr>
        <a:xfrm>
          <a:off x="0" y="0"/>
          <a:ext cx="0" cy="0"/>
          <a:chOff x="0" y="0"/>
          <a:chExt cx="0" cy="0"/>
        </a:xfrm>
      </p:grpSpPr>
      <p:sp>
        <p:nvSpPr>
          <p:cNvPr id="7" name="Text Box 2"/>
          <p:cNvSpPr txBox="1">
            <a:spLocks noChangeArrowheads="1"/>
          </p:cNvSpPr>
          <p:nvPr userDrawn="1"/>
        </p:nvSpPr>
        <p:spPr bwMode="auto">
          <a:xfrm>
            <a:off x="685800" y="709613"/>
            <a:ext cx="2673350" cy="519112"/>
          </a:xfrm>
          <a:prstGeom prst="rect">
            <a:avLst/>
          </a:prstGeom>
          <a:noFill/>
          <a:ln w="9525">
            <a:noFill/>
            <a:miter lim="800000"/>
            <a:headEnd/>
            <a:tailEnd/>
          </a:ln>
        </p:spPr>
        <p:txBody>
          <a:bodyPr wrap="none">
            <a:spAutoFit/>
          </a:bodyPr>
          <a:lstStyle/>
          <a:p>
            <a:pPr>
              <a:defRPr/>
            </a:pPr>
            <a:r>
              <a:rPr lang="fr-FR" sz="2800" b="1" dirty="0">
                <a:solidFill>
                  <a:srgbClr val="133445"/>
                </a:solidFill>
              </a:rPr>
              <a:t>Votre contact :</a:t>
            </a:r>
            <a:endParaRPr lang="fr-FR" sz="2000" b="1" dirty="0">
              <a:solidFill>
                <a:srgbClr val="133445"/>
              </a:solidFill>
            </a:endParaRPr>
          </a:p>
        </p:txBody>
      </p:sp>
      <p:pic>
        <p:nvPicPr>
          <p:cNvPr id="13" name="Picture 11" descr="Logo_sipperec_signature_rv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1525" y="2838450"/>
            <a:ext cx="1211263" cy="1768475"/>
          </a:xfrm>
          <a:prstGeom prst="rect">
            <a:avLst/>
          </a:prstGeom>
          <a:noFill/>
          <a:ln w="9525">
            <a:noFill/>
            <a:miter lim="800000"/>
            <a:headEnd/>
            <a:tailEnd/>
          </a:ln>
        </p:spPr>
      </p:pic>
      <p:sp>
        <p:nvSpPr>
          <p:cNvPr id="8" name="Espace réservé du texte 7"/>
          <p:cNvSpPr>
            <a:spLocks noGrp="1"/>
          </p:cNvSpPr>
          <p:nvPr>
            <p:ph type="body" sz="quarter" idx="10" hasCustomPrompt="1"/>
          </p:nvPr>
        </p:nvSpPr>
        <p:spPr>
          <a:xfrm>
            <a:off x="2380831" y="2725738"/>
            <a:ext cx="6038550" cy="414337"/>
          </a:xfrm>
          <a:prstGeom prst="rect">
            <a:avLst/>
          </a:prstGeom>
        </p:spPr>
        <p:txBody>
          <a:bodyPr/>
          <a:lstStyle>
            <a:lvl1pPr>
              <a:buFontTx/>
              <a:buNone/>
              <a:defRPr sz="2400" b="1"/>
            </a:lvl1pPr>
          </a:lstStyle>
          <a:p>
            <a:pPr lvl="0"/>
            <a:r>
              <a:rPr lang="fr-FR" dirty="0"/>
              <a:t>Contact</a:t>
            </a:r>
          </a:p>
        </p:txBody>
      </p:sp>
      <p:sp>
        <p:nvSpPr>
          <p:cNvPr id="9" name="Espace réservé du texte 7"/>
          <p:cNvSpPr>
            <a:spLocks noGrp="1"/>
          </p:cNvSpPr>
          <p:nvPr>
            <p:ph type="body" sz="quarter" idx="11" hasCustomPrompt="1"/>
          </p:nvPr>
        </p:nvSpPr>
        <p:spPr>
          <a:xfrm>
            <a:off x="2386581" y="3085173"/>
            <a:ext cx="6032800" cy="414337"/>
          </a:xfrm>
          <a:prstGeom prst="rect">
            <a:avLst/>
          </a:prstGeom>
        </p:spPr>
        <p:txBody>
          <a:bodyPr/>
          <a:lstStyle>
            <a:lvl1pPr>
              <a:buFontTx/>
              <a:buNone/>
              <a:defRPr sz="2000" b="0">
                <a:solidFill>
                  <a:srgbClr val="3F8BA7"/>
                </a:solidFill>
              </a:defRPr>
            </a:lvl1pPr>
          </a:lstStyle>
          <a:p>
            <a:pPr lvl="0"/>
            <a:r>
              <a:rPr lang="fr-FR" dirty="0"/>
              <a:t>Fonction</a:t>
            </a:r>
          </a:p>
        </p:txBody>
      </p:sp>
      <p:sp>
        <p:nvSpPr>
          <p:cNvPr id="10" name="Espace réservé du texte 7"/>
          <p:cNvSpPr>
            <a:spLocks noGrp="1"/>
          </p:cNvSpPr>
          <p:nvPr>
            <p:ph type="body" sz="quarter" idx="12" hasCustomPrompt="1"/>
          </p:nvPr>
        </p:nvSpPr>
        <p:spPr>
          <a:xfrm>
            <a:off x="2383704" y="3513618"/>
            <a:ext cx="6044303" cy="414337"/>
          </a:xfrm>
          <a:prstGeom prst="rect">
            <a:avLst/>
          </a:prstGeom>
        </p:spPr>
        <p:txBody>
          <a:bodyPr/>
          <a:lstStyle>
            <a:lvl1pPr>
              <a:buFontTx/>
              <a:buNone/>
              <a:defRPr sz="2000" b="0">
                <a:solidFill>
                  <a:schemeClr val="tx1"/>
                </a:solidFill>
              </a:defRPr>
            </a:lvl1pPr>
          </a:lstStyle>
          <a:p>
            <a:pPr lvl="0"/>
            <a:r>
              <a:rPr lang="fr-FR" dirty="0"/>
              <a:t>Téléphone</a:t>
            </a:r>
          </a:p>
        </p:txBody>
      </p:sp>
      <p:sp>
        <p:nvSpPr>
          <p:cNvPr id="11" name="Espace réservé du texte 7"/>
          <p:cNvSpPr>
            <a:spLocks noGrp="1"/>
          </p:cNvSpPr>
          <p:nvPr>
            <p:ph type="body" sz="quarter" idx="13" hasCustomPrompt="1"/>
          </p:nvPr>
        </p:nvSpPr>
        <p:spPr>
          <a:xfrm>
            <a:off x="2380830" y="3933437"/>
            <a:ext cx="6073058" cy="414337"/>
          </a:xfrm>
          <a:prstGeom prst="rect">
            <a:avLst/>
          </a:prstGeom>
        </p:spPr>
        <p:txBody>
          <a:bodyPr/>
          <a:lstStyle>
            <a:lvl1pPr>
              <a:buFontTx/>
              <a:buNone/>
              <a:defRPr sz="1600" b="0" baseline="0">
                <a:solidFill>
                  <a:schemeClr val="tx1"/>
                </a:solidFill>
              </a:defRPr>
            </a:lvl1pPr>
          </a:lstStyle>
          <a:p>
            <a:pPr lvl="0"/>
            <a:r>
              <a:rPr lang="fr-FR" dirty="0"/>
              <a:t>Adresse</a:t>
            </a:r>
          </a:p>
        </p:txBody>
      </p:sp>
      <p:sp>
        <p:nvSpPr>
          <p:cNvPr id="12" name="Espace réservé du texte 7"/>
          <p:cNvSpPr>
            <a:spLocks noGrp="1"/>
          </p:cNvSpPr>
          <p:nvPr>
            <p:ph type="body" sz="quarter" idx="14" hasCustomPrompt="1"/>
          </p:nvPr>
        </p:nvSpPr>
        <p:spPr>
          <a:xfrm>
            <a:off x="2377954" y="4344629"/>
            <a:ext cx="6073058" cy="414337"/>
          </a:xfrm>
          <a:prstGeom prst="rect">
            <a:avLst/>
          </a:prstGeom>
        </p:spPr>
        <p:txBody>
          <a:bodyPr/>
          <a:lstStyle>
            <a:lvl1pPr>
              <a:buFontTx/>
              <a:buNone/>
              <a:defRPr sz="2000" b="0" i="0" baseline="0">
                <a:solidFill>
                  <a:srgbClr val="3F8BA7"/>
                </a:solidFill>
              </a:defRPr>
            </a:lvl1pPr>
          </a:lstStyle>
          <a:p>
            <a:pPr lvl="0"/>
            <a:r>
              <a:rPr lang="fr-FR" dirty="0"/>
              <a:t>Site Internet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remerciement">
    <p:spTree>
      <p:nvGrpSpPr>
        <p:cNvPr id="1" name=""/>
        <p:cNvGrpSpPr/>
        <p:nvPr/>
      </p:nvGrpSpPr>
      <p:grpSpPr>
        <a:xfrm>
          <a:off x="0" y="0"/>
          <a:ext cx="0" cy="0"/>
          <a:chOff x="0" y="0"/>
          <a:chExt cx="0" cy="0"/>
        </a:xfrm>
      </p:grpSpPr>
      <p:pic>
        <p:nvPicPr>
          <p:cNvPr id="4" name="Picture 9" descr="Pd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3175"/>
            <a:ext cx="9140825" cy="6854825"/>
          </a:xfrm>
          <a:prstGeom prst="rect">
            <a:avLst/>
          </a:prstGeom>
          <a:noFill/>
          <a:ln w="9525">
            <a:noFill/>
            <a:miter lim="800000"/>
            <a:headEnd/>
            <a:tailEnd/>
          </a:ln>
        </p:spPr>
      </p:pic>
      <p:pic>
        <p:nvPicPr>
          <p:cNvPr id="5" name="Image 4">
            <a:extLst>
              <a:ext uri="{FF2B5EF4-FFF2-40B4-BE49-F238E27FC236}">
                <a16:creationId xmlns:a16="http://schemas.microsoft.com/office/drawing/2014/main" id="{0C2BC188-1A66-41C7-8B65-E751D0D2BE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9971" y="1761185"/>
            <a:ext cx="1965961" cy="2739015"/>
          </a:xfrm>
          <a:prstGeom prst="rect">
            <a:avLst/>
          </a:prstGeom>
        </p:spPr>
      </p:pic>
      <p:sp>
        <p:nvSpPr>
          <p:cNvPr id="6" name="Espace réservé du texte 5"/>
          <p:cNvSpPr>
            <a:spLocks noGrp="1"/>
          </p:cNvSpPr>
          <p:nvPr>
            <p:ph type="body" sz="quarter" idx="10" hasCustomPrompt="1"/>
          </p:nvPr>
        </p:nvSpPr>
        <p:spPr>
          <a:xfrm>
            <a:off x="2924175" y="3037277"/>
            <a:ext cx="5511800" cy="628650"/>
          </a:xfrm>
          <a:prstGeom prst="rect">
            <a:avLst/>
          </a:prstGeom>
        </p:spPr>
        <p:txBody>
          <a:bodyPr/>
          <a:lstStyle>
            <a:lvl1pPr>
              <a:buFontTx/>
              <a:buNone/>
              <a:defRPr sz="3600" b="1" i="1">
                <a:solidFill>
                  <a:schemeClr val="accent1"/>
                </a:solidFill>
              </a:defRPr>
            </a:lvl1pPr>
          </a:lstStyle>
          <a:p>
            <a:pPr lvl="0"/>
            <a:r>
              <a:rPr lang="fr-FR" dirty="0"/>
              <a:t>Merci de votre attention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suite Chapitre 1">
    <p:spTree>
      <p:nvGrpSpPr>
        <p:cNvPr id="1" name=""/>
        <p:cNvGrpSpPr/>
        <p:nvPr/>
      </p:nvGrpSpPr>
      <p:grpSpPr>
        <a:xfrm>
          <a:off x="0" y="0"/>
          <a:ext cx="0" cy="0"/>
          <a:chOff x="0" y="0"/>
          <a:chExt cx="0" cy="0"/>
        </a:xfrm>
      </p:grpSpPr>
      <p:sp>
        <p:nvSpPr>
          <p:cNvPr id="7"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3F8BA7"/>
                </a:solidFill>
              </a:defRPr>
            </a:lvl1pPr>
          </a:lstStyle>
          <a:p>
            <a:pPr lvl="0"/>
            <a:r>
              <a:rPr lang="fr-FR" dirty="0"/>
              <a:t>Titre</a:t>
            </a:r>
          </a:p>
        </p:txBody>
      </p:sp>
      <p:sp>
        <p:nvSpPr>
          <p:cNvPr id="9"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3F8BA7"/>
              </a:buClr>
              <a:buFont typeface="Arial" pitchFamily="34" charset="0"/>
              <a:buChar char="●"/>
              <a:defRPr sz="2000"/>
            </a:lvl1pPr>
            <a:lvl2pPr marL="630238" indent="-173038">
              <a:buSzPct val="80000"/>
              <a:buFont typeface="Arial" pitchFamily="34" charset="0"/>
              <a:buChar char="●"/>
              <a:defRPr sz="1800" baseline="0"/>
            </a:lvl2pPr>
            <a:lvl3pPr>
              <a:buClr>
                <a:srgbClr val="3F8BA7"/>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garde Chapitre 2">
    <p:spTree>
      <p:nvGrpSpPr>
        <p:cNvPr id="1" name=""/>
        <p:cNvGrpSpPr/>
        <p:nvPr/>
      </p:nvGrpSpPr>
      <p:grpSpPr>
        <a:xfrm>
          <a:off x="0" y="0"/>
          <a:ext cx="0" cy="0"/>
          <a:chOff x="0" y="0"/>
          <a:chExt cx="0" cy="0"/>
        </a:xfrm>
      </p:grpSpPr>
      <p:pic>
        <p:nvPicPr>
          <p:cNvPr id="4" name="Picture 17" descr="Masqu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6413"/>
          </a:xfrm>
          <a:prstGeom prst="rect">
            <a:avLst/>
          </a:prstGeom>
          <a:noFill/>
          <a:ln w="9525">
            <a:noFill/>
            <a:miter lim="800000"/>
            <a:headEnd/>
            <a:tailEnd/>
          </a:ln>
        </p:spPr>
      </p:pic>
      <p:sp>
        <p:nvSpPr>
          <p:cNvPr id="5" name="Text Box 6"/>
          <p:cNvSpPr txBox="1">
            <a:spLocks noChangeArrowheads="1"/>
          </p:cNvSpPr>
          <p:nvPr userDrawn="1"/>
        </p:nvSpPr>
        <p:spPr bwMode="auto">
          <a:xfrm>
            <a:off x="0" y="2697163"/>
            <a:ext cx="1752600" cy="1463675"/>
          </a:xfrm>
          <a:prstGeom prst="rect">
            <a:avLst/>
          </a:prstGeom>
          <a:noFill/>
          <a:ln w="9525">
            <a:noFill/>
            <a:miter lim="800000"/>
            <a:headEnd/>
            <a:tailEnd/>
          </a:ln>
        </p:spPr>
        <p:txBody>
          <a:bodyPr>
            <a:spAutoFit/>
          </a:bodyPr>
          <a:lstStyle/>
          <a:p>
            <a:pPr algn="ctr">
              <a:spcBef>
                <a:spcPct val="50000"/>
              </a:spcBef>
              <a:defRPr/>
            </a:pPr>
            <a:r>
              <a:rPr lang="fr-FR" sz="9000" b="1">
                <a:solidFill>
                  <a:schemeClr val="bg1"/>
                </a:solidFill>
              </a:rPr>
              <a:t>2</a:t>
            </a:r>
            <a:endParaRPr lang="fr-FR">
              <a:solidFill>
                <a:schemeClr val="bg1"/>
              </a:solidFill>
            </a:endParaRPr>
          </a:p>
        </p:txBody>
      </p:sp>
      <p:pic>
        <p:nvPicPr>
          <p:cNvPr id="6" name="Picture 16"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F1C200"/>
                </a:solidFill>
              </a:defRPr>
            </a:lvl1pPr>
          </a:lstStyle>
          <a:p>
            <a:pPr lvl="0"/>
            <a:r>
              <a:rPr lang="fr-FR" dirty="0"/>
              <a:t>Titre</a:t>
            </a:r>
          </a:p>
        </p:txBody>
      </p:sp>
      <p:sp>
        <p:nvSpPr>
          <p:cNvPr id="8"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e suite Chapitre 2">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F1C200"/>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F1C200"/>
              </a:buClr>
              <a:buFont typeface="Arial" pitchFamily="34" charset="0"/>
              <a:buChar char="●"/>
              <a:defRPr sz="2000"/>
            </a:lvl1pPr>
            <a:lvl2pPr marL="630238" indent="-173038">
              <a:buSzPct val="80000"/>
              <a:buFont typeface="Arial" pitchFamily="34" charset="0"/>
              <a:buChar char="●"/>
              <a:defRPr sz="1800" baseline="0"/>
            </a:lvl2pPr>
            <a:lvl3pPr>
              <a:buClr>
                <a:srgbClr val="F1C200"/>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e garde Chapitre 3">
    <p:spTree>
      <p:nvGrpSpPr>
        <p:cNvPr id="1" name=""/>
        <p:cNvGrpSpPr/>
        <p:nvPr/>
      </p:nvGrpSpPr>
      <p:grpSpPr>
        <a:xfrm>
          <a:off x="0" y="0"/>
          <a:ext cx="0" cy="0"/>
          <a:chOff x="0" y="0"/>
          <a:chExt cx="0" cy="0"/>
        </a:xfrm>
      </p:grpSpPr>
      <p:pic>
        <p:nvPicPr>
          <p:cNvPr id="4" name="Picture 16" descr="Masque 3"/>
          <p:cNvPicPr>
            <a:picLocks noChangeAspect="1" noChangeArrowheads="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588"/>
            <a:ext cx="1763713" cy="6856412"/>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63675"/>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4</a:t>
            </a:r>
            <a:endParaRPr lang="fr-FR" dirty="0">
              <a:solidFill>
                <a:schemeClr val="bg1"/>
              </a:solidFill>
            </a:endParaRPr>
          </a:p>
        </p:txBody>
      </p:sp>
      <p:pic>
        <p:nvPicPr>
          <p:cNvPr id="6" name="Picture 15"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chemeClr val="bg2">
                    <a:lumMod val="75000"/>
                  </a:schemeClr>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bg2">
                    <a:lumMod val="75000"/>
                  </a:schemeClr>
                </a:solidFill>
              </a:defRPr>
            </a:lvl1pPr>
          </a:lstStyle>
          <a:p>
            <a:pPr lvl="0"/>
            <a:r>
              <a:rPr lang="fr-FR" dirty="0"/>
              <a:t>Sous-titre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de suite Chapitre 3">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4C4017"/>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4C4017"/>
              </a:buClr>
              <a:buFont typeface="Arial" pitchFamily="34" charset="0"/>
              <a:buChar char="●"/>
              <a:defRPr sz="2000"/>
            </a:lvl1pPr>
            <a:lvl2pPr marL="630238" indent="-173038">
              <a:buSzPct val="80000"/>
              <a:buFont typeface="Arial" pitchFamily="34" charset="0"/>
              <a:buChar char="●"/>
              <a:defRPr sz="1800" baseline="0"/>
            </a:lvl2pPr>
            <a:lvl3pPr>
              <a:buClr>
                <a:srgbClr val="4C4017"/>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de garde Chapitre 4">
    <p:spTree>
      <p:nvGrpSpPr>
        <p:cNvPr id="1" name=""/>
        <p:cNvGrpSpPr/>
        <p:nvPr/>
      </p:nvGrpSpPr>
      <p:grpSpPr>
        <a:xfrm>
          <a:off x="0" y="0"/>
          <a:ext cx="0" cy="0"/>
          <a:chOff x="0" y="0"/>
          <a:chExt cx="0" cy="0"/>
        </a:xfrm>
      </p:grpSpPr>
      <p:pic>
        <p:nvPicPr>
          <p:cNvPr id="4" name="Picture 16" descr="Masque 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763713" cy="6856413"/>
          </a:xfrm>
          <a:prstGeom prst="rect">
            <a:avLst/>
          </a:prstGeom>
          <a:noFill/>
          <a:ln w="9525">
            <a:noFill/>
            <a:miter lim="800000"/>
            <a:headEnd/>
            <a:tailEnd/>
          </a:ln>
        </p:spPr>
      </p:pic>
      <p:sp>
        <p:nvSpPr>
          <p:cNvPr id="5" name="Text Box 5"/>
          <p:cNvSpPr txBox="1">
            <a:spLocks noChangeArrowheads="1"/>
          </p:cNvSpPr>
          <p:nvPr userDrawn="1"/>
        </p:nvSpPr>
        <p:spPr bwMode="auto">
          <a:xfrm>
            <a:off x="0" y="2697163"/>
            <a:ext cx="1752600" cy="1463675"/>
          </a:xfrm>
          <a:prstGeom prst="rect">
            <a:avLst/>
          </a:prstGeom>
          <a:noFill/>
          <a:ln w="9525">
            <a:noFill/>
            <a:miter lim="800000"/>
            <a:headEnd/>
            <a:tailEnd/>
          </a:ln>
        </p:spPr>
        <p:txBody>
          <a:bodyPr>
            <a:spAutoFit/>
          </a:bodyPr>
          <a:lstStyle/>
          <a:p>
            <a:pPr algn="ctr">
              <a:spcBef>
                <a:spcPct val="50000"/>
              </a:spcBef>
              <a:defRPr/>
            </a:pPr>
            <a:r>
              <a:rPr lang="fr-FR" sz="9000" b="1" dirty="0">
                <a:solidFill>
                  <a:schemeClr val="bg1"/>
                </a:solidFill>
              </a:rPr>
              <a:t>5</a:t>
            </a:r>
            <a:endParaRPr lang="fr-FR" dirty="0">
              <a:solidFill>
                <a:schemeClr val="bg1"/>
              </a:solidFill>
            </a:endParaRPr>
          </a:p>
        </p:txBody>
      </p:sp>
      <p:pic>
        <p:nvPicPr>
          <p:cNvPr id="6" name="Picture 15" descr="Logo_sipperec horizontal B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2600" y="6502400"/>
            <a:ext cx="846138" cy="195263"/>
          </a:xfrm>
          <a:prstGeom prst="rect">
            <a:avLst/>
          </a:prstGeom>
          <a:noFill/>
          <a:ln w="9525">
            <a:noFill/>
            <a:miter lim="800000"/>
            <a:headEnd/>
            <a:tailEnd/>
          </a:ln>
        </p:spPr>
      </p:pic>
      <p:sp>
        <p:nvSpPr>
          <p:cNvPr id="7" name="Espace réservé du texte 8"/>
          <p:cNvSpPr>
            <a:spLocks noGrp="1"/>
          </p:cNvSpPr>
          <p:nvPr>
            <p:ph type="body" sz="quarter" idx="10" hasCustomPrompt="1"/>
          </p:nvPr>
        </p:nvSpPr>
        <p:spPr>
          <a:xfrm>
            <a:off x="2147677" y="2873464"/>
            <a:ext cx="6513513" cy="689250"/>
          </a:xfrm>
          <a:prstGeom prst="rect">
            <a:avLst/>
          </a:prstGeom>
        </p:spPr>
        <p:txBody>
          <a:bodyPr/>
          <a:lstStyle>
            <a:lvl1pPr>
              <a:buFontTx/>
              <a:buNone/>
              <a:defRPr sz="3600" b="1">
                <a:solidFill>
                  <a:srgbClr val="133445"/>
                </a:solidFill>
              </a:defRPr>
            </a:lvl1pPr>
          </a:lstStyle>
          <a:p>
            <a:pPr lvl="0"/>
            <a:r>
              <a:rPr lang="fr-FR" dirty="0"/>
              <a:t>Titre</a:t>
            </a:r>
          </a:p>
        </p:txBody>
      </p:sp>
      <p:sp>
        <p:nvSpPr>
          <p:cNvPr id="10" name="Espace réservé du texte 8"/>
          <p:cNvSpPr>
            <a:spLocks noGrp="1"/>
          </p:cNvSpPr>
          <p:nvPr>
            <p:ph type="body" sz="quarter" idx="11" hasCustomPrompt="1"/>
          </p:nvPr>
        </p:nvSpPr>
        <p:spPr>
          <a:xfrm>
            <a:off x="2144802" y="3569329"/>
            <a:ext cx="6513513" cy="1379537"/>
          </a:xfrm>
          <a:prstGeom prst="rect">
            <a:avLst/>
          </a:prstGeom>
        </p:spPr>
        <p:txBody>
          <a:bodyPr/>
          <a:lstStyle>
            <a:lvl1pPr>
              <a:buFontTx/>
              <a:buNone/>
              <a:defRPr sz="2200" b="0" i="1">
                <a:solidFill>
                  <a:schemeClr val="tx1"/>
                </a:solidFill>
              </a:defRPr>
            </a:lvl1pPr>
          </a:lstStyle>
          <a:p>
            <a:pPr lvl="0"/>
            <a:r>
              <a:rPr lang="fr-FR" dirty="0"/>
              <a:t>Sous-titre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de suite Chapitre 4">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699249" y="603340"/>
            <a:ext cx="7910512" cy="561975"/>
          </a:xfrm>
          <a:prstGeom prst="rect">
            <a:avLst/>
          </a:prstGeom>
        </p:spPr>
        <p:txBody>
          <a:bodyPr/>
          <a:lstStyle>
            <a:lvl1pPr>
              <a:buFontTx/>
              <a:buNone/>
              <a:defRPr sz="2800" b="1" baseline="0">
                <a:solidFill>
                  <a:srgbClr val="133445"/>
                </a:solidFill>
              </a:defRPr>
            </a:lvl1pPr>
          </a:lstStyle>
          <a:p>
            <a:pPr lvl="0"/>
            <a:r>
              <a:rPr lang="fr-FR" dirty="0"/>
              <a:t>Titre</a:t>
            </a:r>
          </a:p>
        </p:txBody>
      </p:sp>
      <p:sp>
        <p:nvSpPr>
          <p:cNvPr id="4" name="Espace réservé du texte 8"/>
          <p:cNvSpPr>
            <a:spLocks noGrp="1"/>
          </p:cNvSpPr>
          <p:nvPr>
            <p:ph type="body" sz="quarter" idx="11"/>
          </p:nvPr>
        </p:nvSpPr>
        <p:spPr>
          <a:xfrm>
            <a:off x="690563" y="1328738"/>
            <a:ext cx="7910512" cy="4865687"/>
          </a:xfrm>
          <a:prstGeom prst="rect">
            <a:avLst/>
          </a:prstGeom>
        </p:spPr>
        <p:txBody>
          <a:bodyPr/>
          <a:lstStyle>
            <a:lvl1pPr marL="266700" indent="-266700">
              <a:buClr>
                <a:srgbClr val="133445"/>
              </a:buClr>
              <a:buFont typeface="Arial" pitchFamily="34" charset="0"/>
              <a:buChar char="●"/>
              <a:defRPr sz="2000"/>
            </a:lvl1pPr>
            <a:lvl2pPr marL="630238" indent="-173038">
              <a:buSzPct val="80000"/>
              <a:buFont typeface="Arial" pitchFamily="34" charset="0"/>
              <a:buChar char="●"/>
              <a:defRPr sz="1800" baseline="0"/>
            </a:lvl2pPr>
            <a:lvl3pPr>
              <a:buClr>
                <a:srgbClr val="133445"/>
              </a:buClr>
              <a:buFont typeface="Wingdings" pitchFamily="2" charset="2"/>
              <a:buChar char="§"/>
              <a:defRPr sz="1400"/>
            </a:lvl3pPr>
          </a:lstStyle>
          <a:p>
            <a:pPr lvl="0"/>
            <a:r>
              <a:rPr lang="fr-FR"/>
              <a:t>Modifier les styles du texte du masque</a:t>
            </a:r>
          </a:p>
          <a:p>
            <a:pPr lvl="1"/>
            <a:r>
              <a:rPr lang="fr-FR"/>
              <a:t>Deuxième niveau</a:t>
            </a:r>
          </a:p>
          <a:p>
            <a:pPr lvl="2"/>
            <a:r>
              <a:rPr lang="fr-FR"/>
              <a:t>Troisième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16" descr="Logo_sipperec horizontal"/>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90538" y="6507163"/>
            <a:ext cx="849312" cy="196850"/>
          </a:xfrm>
          <a:prstGeom prst="rect">
            <a:avLst/>
          </a:prstGeom>
          <a:noFill/>
          <a:ln w="9525">
            <a:noFill/>
            <a:miter lim="800000"/>
            <a:headEnd/>
            <a:tailEnd/>
          </a:ln>
        </p:spPr>
      </p:pic>
      <p:sp>
        <p:nvSpPr>
          <p:cNvPr id="4" name="Text Box 10">
            <a:extLst>
              <a:ext uri="{FF2B5EF4-FFF2-40B4-BE49-F238E27FC236}">
                <a16:creationId xmlns:a16="http://schemas.microsoft.com/office/drawing/2014/main" id="{36F56B47-0C86-4D09-A585-1CC6DC68B2BF}"/>
              </a:ext>
            </a:extLst>
          </p:cNvPr>
          <p:cNvSpPr txBox="1">
            <a:spLocks noChangeArrowheads="1"/>
          </p:cNvSpPr>
          <p:nvPr userDrawn="1"/>
        </p:nvSpPr>
        <p:spPr bwMode="auto">
          <a:xfrm>
            <a:off x="7239000" y="6464300"/>
            <a:ext cx="1312863" cy="274638"/>
          </a:xfrm>
          <a:prstGeom prst="rect">
            <a:avLst/>
          </a:prstGeom>
          <a:noFill/>
          <a:ln w="9525">
            <a:noFill/>
            <a:miter lim="800000"/>
            <a:headEnd/>
            <a:tailEnd/>
          </a:ln>
        </p:spPr>
        <p:txBody>
          <a:bodyPr>
            <a:spAutoFit/>
          </a:bodyPr>
          <a:lstStyle/>
          <a:p>
            <a:pPr algn="r">
              <a:defRPr/>
            </a:pPr>
            <a:fld id="{11D48538-DEE3-4A4F-B2A2-E8E22726E687}" type="slidenum">
              <a:rPr lang="fr-FR" sz="1200" i="1" smtClean="0">
                <a:solidFill>
                  <a:srgbClr val="787878"/>
                </a:solidFill>
              </a:rPr>
              <a:pPr algn="r">
                <a:defRPr/>
              </a:pPr>
              <a:t>‹N°›</a:t>
            </a:fld>
            <a:endParaRPr lang="fr-FR" sz="1200" i="1" dirty="0">
              <a:solidFill>
                <a:srgbClr val="787878"/>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4" r:id="rId3"/>
    <p:sldLayoutId id="2147483699" r:id="rId4"/>
    <p:sldLayoutId id="2147483704" r:id="rId5"/>
    <p:sldLayoutId id="2147483700" r:id="rId6"/>
    <p:sldLayoutId id="2147483705" r:id="rId7"/>
    <p:sldLayoutId id="2147483701" r:id="rId8"/>
    <p:sldLayoutId id="2147483706" r:id="rId9"/>
    <p:sldLayoutId id="2147483707" r:id="rId10"/>
    <p:sldLayoutId id="2147483708" r:id="rId11"/>
    <p:sldLayoutId id="2147483711" r:id="rId12"/>
    <p:sldLayoutId id="2147483712" r:id="rId13"/>
    <p:sldLayoutId id="2147483715" r:id="rId14"/>
    <p:sldLayoutId id="2147483716" r:id="rId15"/>
    <p:sldLayoutId id="2147483717" r:id="rId16"/>
    <p:sldLayoutId id="2147483718" r:id="rId17"/>
    <p:sldLayoutId id="2147483709" r:id="rId18"/>
    <p:sldLayoutId id="2147483710" r:id="rId19"/>
    <p:sldLayoutId id="2147483713" r:id="rId20"/>
    <p:sldLayoutId id="2147483714" r:id="rId21"/>
    <p:sldLayoutId id="2147483695" r:id="rId22"/>
    <p:sldLayoutId id="2147483696" r:id="rId23"/>
    <p:sldLayoutId id="2147483702" r:id="rId24"/>
    <p:sldLayoutId id="2147483703" r:id="rId25"/>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europessonne-fibre.fr/"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texte 1"/>
          <p:cNvSpPr>
            <a:spLocks noGrp="1"/>
          </p:cNvSpPr>
          <p:nvPr>
            <p:ph type="body" sz="quarter" idx="10"/>
          </p:nvPr>
        </p:nvSpPr>
        <p:spPr bwMode="auto">
          <a:xfrm>
            <a:off x="2312276" y="2705877"/>
            <a:ext cx="6831724" cy="1847461"/>
          </a:xfrm>
          <a:noFill/>
          <a:ln>
            <a:miter lim="800000"/>
            <a:headEnd/>
            <a:tailEnd/>
          </a:ln>
        </p:spPr>
        <p:txBody>
          <a:bodyPr vert="horz" wrap="square" lIns="91440" tIns="45720" rIns="91440" bIns="45720" numCol="1" anchor="t" anchorCtr="0" compatLnSpc="1">
            <a:prstTxWarp prst="textNoShape">
              <a:avLst/>
            </a:prstTxWarp>
          </a:bodyPr>
          <a:lstStyle/>
          <a:p>
            <a:pPr algn="ctr"/>
            <a:r>
              <a:rPr lang="fr-FR" sz="3200" u="sng" dirty="0"/>
              <a:t>Réunion publique : la fibre</a:t>
            </a:r>
          </a:p>
          <a:p>
            <a:pPr algn="ctr"/>
            <a:endParaRPr lang="fr-FR" sz="3200" u="sng" dirty="0"/>
          </a:p>
          <a:p>
            <a:pPr algn="ctr"/>
            <a:r>
              <a:rPr lang="fr-FR" sz="3200" dirty="0"/>
              <a:t>Villejust, le 4 juillet 2023</a:t>
            </a:r>
          </a:p>
        </p:txBody>
      </p:sp>
      <p:pic>
        <p:nvPicPr>
          <p:cNvPr id="3" name="Image 2">
            <a:extLst>
              <a:ext uri="{FF2B5EF4-FFF2-40B4-BE49-F238E27FC236}">
                <a16:creationId xmlns:a16="http://schemas.microsoft.com/office/drawing/2014/main" id="{BCF82A33-E7ED-481C-B6CC-10C8B5F2A114}"/>
              </a:ext>
            </a:extLst>
          </p:cNvPr>
          <p:cNvPicPr>
            <a:picLocks noChangeAspect="1"/>
          </p:cNvPicPr>
          <p:nvPr/>
        </p:nvPicPr>
        <p:blipFill>
          <a:blip r:embed="rId2"/>
          <a:stretch>
            <a:fillRect/>
          </a:stretch>
        </p:blipFill>
        <p:spPr>
          <a:xfrm>
            <a:off x="128811" y="320058"/>
            <a:ext cx="3138172" cy="9492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769775"/>
            <a:ext cx="9144000" cy="5318449"/>
          </a:xfrm>
        </p:spPr>
        <p:txBody>
          <a:bodyPr/>
          <a:lstStyle/>
          <a:p>
            <a:r>
              <a:rPr lang="fr-FR" b="1" u="sng" dirty="0"/>
              <a:t>Les autres chantiers lancés ou à lancer rapidement par Altitude Infra</a:t>
            </a:r>
            <a:r>
              <a:rPr lang="fr-FR" b="1" dirty="0"/>
              <a:t> </a:t>
            </a:r>
            <a:r>
              <a:rPr lang="fr-FR" dirty="0"/>
              <a:t>:</a:t>
            </a:r>
          </a:p>
          <a:p>
            <a:pPr lvl="1"/>
            <a:r>
              <a:rPr lang="fr-FR" dirty="0"/>
              <a:t>Projet de </a:t>
            </a:r>
            <a:r>
              <a:rPr lang="fr-FR" b="1" dirty="0"/>
              <a:t>complétude et de densification </a:t>
            </a:r>
            <a:r>
              <a:rPr lang="fr-FR" dirty="0"/>
              <a:t>du réseau</a:t>
            </a:r>
          </a:p>
          <a:p>
            <a:pPr lvl="1"/>
            <a:r>
              <a:rPr lang="fr-FR" b="1" dirty="0"/>
              <a:t>Adduction des logements neufs </a:t>
            </a:r>
            <a:r>
              <a:rPr lang="fr-FR" dirty="0"/>
              <a:t>– offre disponible à partir de juin 2023</a:t>
            </a:r>
          </a:p>
          <a:p>
            <a:pPr lvl="1"/>
            <a:r>
              <a:rPr lang="fr-FR" dirty="0"/>
              <a:t>Mise à disposition du public d’un </a:t>
            </a:r>
            <a:r>
              <a:rPr lang="fr-FR" b="1" dirty="0"/>
              <a:t>site internet </a:t>
            </a:r>
            <a:r>
              <a:rPr lang="fr-FR" dirty="0"/>
              <a:t>permettant remonter des difficultés auprès d’Altitude Infra : </a:t>
            </a:r>
            <a:r>
              <a:rPr lang="fr-FR" dirty="0">
                <a:hlinkClick r:id="rId2"/>
              </a:rPr>
              <a:t>https://www.europessonne-fibre.fr/</a:t>
            </a:r>
            <a:endParaRPr lang="fr-FR" dirty="0"/>
          </a:p>
          <a:p>
            <a:pPr lvl="1"/>
            <a:r>
              <a:rPr lang="fr-FR" dirty="0"/>
              <a:t>Renforcement par l’OI des équipes de </a:t>
            </a:r>
            <a:r>
              <a:rPr lang="fr-FR" b="1" dirty="0"/>
              <a:t>contrôle sur le terrain </a:t>
            </a:r>
            <a:r>
              <a:rPr lang="fr-FR" dirty="0"/>
              <a:t>suite aux travaux de remise en conformité</a:t>
            </a:r>
          </a:p>
          <a:p>
            <a:pPr lvl="1"/>
            <a:r>
              <a:rPr lang="fr-FR" b="1" dirty="0"/>
              <a:t>Signature et mise en application des contrats STOC v2 :</a:t>
            </a:r>
          </a:p>
          <a:p>
            <a:pPr lvl="2"/>
            <a:r>
              <a:rPr lang="fr-FR" sz="1800" dirty="0"/>
              <a:t>Financement des coûts de malfaçons et de remise en état du réseau par les OCEN, qui en sont largement responsables</a:t>
            </a:r>
          </a:p>
          <a:p>
            <a:pPr lvl="2"/>
            <a:r>
              <a:rPr lang="fr-FR" sz="1800" dirty="0"/>
              <a:t>Contrôle des interventions des sous-traitants des OCEN (e-intervention, CRI photos…)</a:t>
            </a:r>
          </a:p>
          <a:p>
            <a:pPr lvl="1"/>
            <a:r>
              <a:rPr lang="fr-FR" dirty="0"/>
              <a:t>Dégel des prises gelées préventivement car rattachées à des </a:t>
            </a:r>
            <a:r>
              <a:rPr lang="fr-FR" b="1" dirty="0"/>
              <a:t>Boitiers à Doubles fonctions</a:t>
            </a:r>
            <a:r>
              <a:rPr lang="fr-FR" dirty="0"/>
              <a:t> « très accidentogènes », et hors du périmètre SPRING 1</a:t>
            </a:r>
          </a:p>
          <a:p>
            <a:pPr lvl="1"/>
            <a:r>
              <a:rPr lang="fr-FR" dirty="0"/>
              <a:t>Le lancement d’un projet </a:t>
            </a:r>
            <a:r>
              <a:rPr lang="fr-FR" b="1" dirty="0"/>
              <a:t>SPRING 2 </a:t>
            </a:r>
            <a:r>
              <a:rPr lang="fr-FR" dirty="0"/>
              <a:t>pour remettre en état l’intégralité du réseau</a:t>
            </a:r>
          </a:p>
          <a:p>
            <a:endParaRPr lang="fr-FR" dirty="0"/>
          </a:p>
          <a:p>
            <a:pPr lvl="2"/>
            <a:endParaRPr lang="fr-FR" sz="1800" dirty="0"/>
          </a:p>
          <a:p>
            <a:pPr lvl="2"/>
            <a:endParaRPr lang="fr-FR" sz="1800" dirty="0"/>
          </a:p>
          <a:p>
            <a:pPr lvl="1"/>
            <a:endParaRPr lang="fr-FR" dirty="0"/>
          </a:p>
          <a:p>
            <a:pPr lvl="1"/>
            <a:endParaRPr lang="fr-FR" sz="2000" dirty="0"/>
          </a:p>
          <a:p>
            <a:pPr lvl="2"/>
            <a:endParaRPr lang="fr-FR" sz="1800" dirty="0"/>
          </a:p>
          <a:p>
            <a:pPr lvl="1"/>
            <a:endParaRPr lang="fr-FR" dirty="0"/>
          </a:p>
          <a:p>
            <a:endParaRPr lang="fr-FR" dirty="0"/>
          </a:p>
          <a:p>
            <a:pPr lvl="2"/>
            <a:endParaRPr lang="fr-FR" dirty="0"/>
          </a:p>
          <a:p>
            <a:endParaRPr lang="fr-FR" dirty="0"/>
          </a:p>
        </p:txBody>
      </p:sp>
      <p:sp>
        <p:nvSpPr>
          <p:cNvPr id="6" name="Espace réservé du texte 1">
            <a:extLst>
              <a:ext uri="{FF2B5EF4-FFF2-40B4-BE49-F238E27FC236}">
                <a16:creationId xmlns:a16="http://schemas.microsoft.com/office/drawing/2014/main" id="{F88BE880-106C-4155-A174-AA2C8A94B025}"/>
              </a:ext>
            </a:extLst>
          </p:cNvPr>
          <p:cNvSpPr>
            <a:spLocks noGrp="1"/>
          </p:cNvSpPr>
          <p:nvPr>
            <p:ph type="body" sz="quarter" idx="10"/>
          </p:nvPr>
        </p:nvSpPr>
        <p:spPr>
          <a:xfrm>
            <a:off x="0" y="0"/>
            <a:ext cx="9144000" cy="561975"/>
          </a:xfrm>
        </p:spPr>
        <p:txBody>
          <a:bodyPr/>
          <a:lstStyle/>
          <a:p>
            <a:r>
              <a:rPr lang="fr-FR" dirty="0"/>
              <a:t>La suite des chantiers à engager</a:t>
            </a:r>
          </a:p>
        </p:txBody>
      </p:sp>
    </p:spTree>
    <p:extLst>
      <p:ext uri="{BB962C8B-B14F-4D97-AF65-F5344CB8AC3E}">
        <p14:creationId xmlns:p14="http://schemas.microsoft.com/office/powerpoint/2010/main" val="231612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127221" y="214685"/>
            <a:ext cx="9144000" cy="561975"/>
          </a:xfrm>
        </p:spPr>
        <p:txBody>
          <a:bodyPr/>
          <a:lstStyle/>
          <a:p>
            <a:r>
              <a:rPr lang="fr-FR" dirty="0"/>
              <a:t>Le rôle et les responsabilités du SIPPEREC</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222637" y="994299"/>
            <a:ext cx="8635116" cy="5299969"/>
          </a:xfrm>
        </p:spPr>
        <p:txBody>
          <a:bodyPr/>
          <a:lstStyle/>
          <a:p>
            <a:pPr algn="just"/>
            <a:r>
              <a:rPr lang="fr-FR" dirty="0"/>
              <a:t>Le SIPPEREC est </a:t>
            </a:r>
            <a:r>
              <a:rPr lang="fr-FR" b="1" dirty="0"/>
              <a:t>Autorité Délégante </a:t>
            </a:r>
            <a:r>
              <a:rPr lang="fr-FR" dirty="0"/>
              <a:t>du service public THD </a:t>
            </a:r>
            <a:r>
              <a:rPr lang="fr-FR" b="1" dirty="0"/>
              <a:t>pour le compte de la collectivité qui lui a transféré sa compétence en matière d’aménagement numérique </a:t>
            </a:r>
            <a:r>
              <a:rPr lang="fr-FR" dirty="0"/>
              <a:t>de son territoire. Le syndicat est dans ce cadre responsable de la mise en œuvre et du respect des engagements du contrat de délégation de service public par son délégataire.</a:t>
            </a:r>
          </a:p>
          <a:p>
            <a:pPr algn="just"/>
            <a:endParaRPr lang="fr-FR" dirty="0"/>
          </a:p>
          <a:p>
            <a:pPr algn="just"/>
            <a:r>
              <a:rPr lang="fr-FR" b="1" dirty="0"/>
              <a:t>Tutor Europ’Essonne</a:t>
            </a:r>
            <a:r>
              <a:rPr lang="fr-FR" dirty="0"/>
              <a:t>, filiale d’ALTITUDE INFRA, est le </a:t>
            </a:r>
            <a:r>
              <a:rPr lang="fr-FR" b="1" dirty="0"/>
              <a:t>Délégataire de service public. </a:t>
            </a:r>
            <a:r>
              <a:rPr lang="fr-FR" dirty="0"/>
              <a:t>A ce titre, il est responsable du déploiement du réseau, ainsi que de son exploitation et de sa maintenance jusqu’en juin 2036.</a:t>
            </a:r>
            <a:endParaRPr lang="fr-FR" b="1" dirty="0"/>
          </a:p>
          <a:p>
            <a:pPr algn="just"/>
            <a:endParaRPr lang="fr-FR" dirty="0"/>
          </a:p>
          <a:p>
            <a:pPr algn="just"/>
            <a:r>
              <a:rPr lang="fr-FR" dirty="0"/>
              <a:t>Afin de contrôler l’activité de son Délégataire, le SIPPEREC dispose de </a:t>
            </a:r>
            <a:r>
              <a:rPr lang="fr-FR" b="1" dirty="0"/>
              <a:t>leviers contractuels</a:t>
            </a:r>
            <a:r>
              <a:rPr lang="fr-FR" dirty="0"/>
              <a:t> : </a:t>
            </a:r>
            <a:r>
              <a:rPr lang="fr-FR" u="sng" dirty="0"/>
              <a:t>négociation d’avenants</a:t>
            </a:r>
            <a:r>
              <a:rPr lang="fr-FR" dirty="0"/>
              <a:t> à la Convention de DSP, versement de la </a:t>
            </a:r>
            <a:r>
              <a:rPr lang="fr-FR" u="sng" dirty="0"/>
              <a:t>subvention</a:t>
            </a:r>
            <a:r>
              <a:rPr lang="fr-FR" dirty="0"/>
              <a:t> de 1</a:t>
            </a:r>
            <a:r>
              <a:rPr lang="fr-FR" baseline="30000" dirty="0"/>
              <a:t>er</a:t>
            </a:r>
            <a:r>
              <a:rPr lang="fr-FR" dirty="0"/>
              <a:t> établissement du réseau, application de </a:t>
            </a:r>
            <a:r>
              <a:rPr lang="fr-FR" u="sng" dirty="0"/>
              <a:t>pénalités</a:t>
            </a:r>
            <a:r>
              <a:rPr lang="fr-FR" dirty="0"/>
              <a:t> lorsque le Délégataire ne respecte pas les engagements.</a:t>
            </a:r>
          </a:p>
          <a:p>
            <a:endParaRPr lang="fr-FR" dirty="0"/>
          </a:p>
          <a:p>
            <a:pPr lvl="1"/>
            <a:endParaRPr lang="fr-FR" dirty="0"/>
          </a:p>
          <a:p>
            <a:endParaRPr lang="fr-FR" sz="1800" dirty="0"/>
          </a:p>
          <a:p>
            <a:pPr lvl="2"/>
            <a:endParaRPr lang="fr-FR" sz="1800" dirty="0"/>
          </a:p>
          <a:p>
            <a:pPr lvl="2"/>
            <a:endParaRPr lang="fr-FR" sz="1800" dirty="0"/>
          </a:p>
          <a:p>
            <a:pPr lvl="1"/>
            <a:endParaRPr lang="fr-FR" dirty="0"/>
          </a:p>
          <a:p>
            <a:pPr lvl="1"/>
            <a:endParaRPr lang="fr-FR" dirty="0"/>
          </a:p>
          <a:p>
            <a:pPr lvl="2"/>
            <a:endParaRPr lang="fr-FR" sz="1800" dirty="0"/>
          </a:p>
          <a:p>
            <a:pPr lvl="1"/>
            <a:endParaRPr lang="fr-FR" dirty="0"/>
          </a:p>
          <a:p>
            <a:endParaRPr lang="fr-FR" sz="1800" dirty="0"/>
          </a:p>
          <a:p>
            <a:pPr lvl="2"/>
            <a:endParaRPr lang="fr-FR" sz="1800" dirty="0"/>
          </a:p>
          <a:p>
            <a:endParaRPr lang="fr-FR" sz="1800" dirty="0"/>
          </a:p>
        </p:txBody>
      </p:sp>
    </p:spTree>
    <p:extLst>
      <p:ext uri="{BB962C8B-B14F-4D97-AF65-F5344CB8AC3E}">
        <p14:creationId xmlns:p14="http://schemas.microsoft.com/office/powerpoint/2010/main" val="332581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182880" y="151075"/>
            <a:ext cx="9144000" cy="561975"/>
          </a:xfrm>
        </p:spPr>
        <p:txBody>
          <a:bodyPr/>
          <a:lstStyle/>
          <a:p>
            <a:r>
              <a:rPr lang="fr-FR" dirty="0"/>
              <a:t>Le rôle et les responsabilités du SIPPEREC</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976544"/>
            <a:ext cx="8833899" cy="5317724"/>
          </a:xfrm>
        </p:spPr>
        <p:txBody>
          <a:bodyPr/>
          <a:lstStyle/>
          <a:p>
            <a:pPr algn="just"/>
            <a:r>
              <a:rPr lang="fr-FR" b="1" dirty="0"/>
              <a:t>S’agissant de la mise en œuvre du mode STOC, le SIPPEREC ne dispose d’aucun levier contractuel </a:t>
            </a:r>
            <a:r>
              <a:rPr lang="fr-FR" dirty="0"/>
              <a:t>: les contrats STOC sont signés entre l’ opérateur d’infrastructure et les opérateurs commerciaux.</a:t>
            </a:r>
          </a:p>
          <a:p>
            <a:endParaRPr lang="fr-FR" dirty="0"/>
          </a:p>
          <a:p>
            <a:pPr algn="just"/>
            <a:r>
              <a:rPr lang="fr-FR" dirty="0"/>
              <a:t>Le SIPPEREC et la CA Paris Saclay, comme de nombreuses collectivités en France, sont intervenus à plusieurs reprises auprès du ministre et de l’ARCEP.</a:t>
            </a:r>
          </a:p>
          <a:p>
            <a:pPr algn="just"/>
            <a:endParaRPr lang="fr-FR" dirty="0"/>
          </a:p>
          <a:p>
            <a:pPr algn="just"/>
            <a:r>
              <a:rPr lang="fr-FR" dirty="0"/>
              <a:t>Les </a:t>
            </a:r>
            <a:r>
              <a:rPr lang="fr-FR" b="1" dirty="0"/>
              <a:t>problèmes entraînés par le mode STOC </a:t>
            </a:r>
            <a:r>
              <a:rPr lang="fr-FR" dirty="0"/>
              <a:t>et les interventions inappropriées des sous-traitants des OCEN n’affectent pas que le réseau Europ’ Essonne et notre délégataire mais concernent de </a:t>
            </a:r>
            <a:r>
              <a:rPr lang="fr-FR" b="1" dirty="0"/>
              <a:t>nombreux réseaux en France </a:t>
            </a:r>
            <a:r>
              <a:rPr lang="fr-FR" dirty="0"/>
              <a:t>qu’ils soient déployés pour le compte de collectivités ou pour celui des opérateurs privés (Orange ou XP Fibre pour l’essentiel).</a:t>
            </a:r>
          </a:p>
          <a:p>
            <a:pPr lvl="1"/>
            <a:endParaRPr lang="fr-FR" dirty="0"/>
          </a:p>
          <a:p>
            <a:endParaRPr lang="fr-FR" sz="1800" dirty="0"/>
          </a:p>
          <a:p>
            <a:pPr lvl="2"/>
            <a:endParaRPr lang="fr-FR" sz="1800" dirty="0"/>
          </a:p>
          <a:p>
            <a:pPr lvl="2"/>
            <a:endParaRPr lang="fr-FR" sz="1800" dirty="0"/>
          </a:p>
          <a:p>
            <a:pPr lvl="1"/>
            <a:endParaRPr lang="fr-FR" dirty="0"/>
          </a:p>
          <a:p>
            <a:pPr lvl="1"/>
            <a:endParaRPr lang="fr-FR" dirty="0"/>
          </a:p>
          <a:p>
            <a:pPr lvl="2"/>
            <a:endParaRPr lang="fr-FR" sz="1800" dirty="0"/>
          </a:p>
          <a:p>
            <a:pPr lvl="1"/>
            <a:endParaRPr lang="fr-FR" dirty="0"/>
          </a:p>
          <a:p>
            <a:endParaRPr lang="fr-FR" sz="1800" dirty="0"/>
          </a:p>
          <a:p>
            <a:pPr lvl="2"/>
            <a:endParaRPr lang="fr-FR" sz="1800" dirty="0"/>
          </a:p>
          <a:p>
            <a:endParaRPr lang="fr-FR" sz="1800" dirty="0"/>
          </a:p>
        </p:txBody>
      </p:sp>
    </p:spTree>
    <p:extLst>
      <p:ext uri="{BB962C8B-B14F-4D97-AF65-F5344CB8AC3E}">
        <p14:creationId xmlns:p14="http://schemas.microsoft.com/office/powerpoint/2010/main" val="125920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0" y="182880"/>
            <a:ext cx="9144000" cy="379095"/>
          </a:xfrm>
        </p:spPr>
        <p:txBody>
          <a:bodyPr/>
          <a:lstStyle/>
          <a:p>
            <a:r>
              <a:rPr lang="fr-FR" sz="2400" dirty="0"/>
              <a:t> Proposition de loi  « visant à assurer la qualité et la pérennité</a:t>
            </a:r>
          </a:p>
          <a:p>
            <a:r>
              <a:rPr lang="fr-FR" sz="2400" dirty="0"/>
              <a:t> des raccordements aux réseaux de communications</a:t>
            </a:r>
          </a:p>
          <a:p>
            <a:r>
              <a:rPr lang="fr-FR" sz="2400" dirty="0"/>
              <a:t> électroniques à très haut débit en fibre optique »</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1836751"/>
            <a:ext cx="9016779" cy="4635069"/>
          </a:xfrm>
        </p:spPr>
        <p:txBody>
          <a:bodyPr/>
          <a:lstStyle/>
          <a:p>
            <a:r>
              <a:rPr lang="fr-FR" b="1" dirty="0"/>
              <a:t>Proposition de loi (PPL) </a:t>
            </a:r>
            <a:r>
              <a:rPr lang="fr-FR" dirty="0"/>
              <a:t>déposée en juillet 2022 par le Président de l’AVICCA et Sénateur de l’Ain, </a:t>
            </a:r>
            <a:r>
              <a:rPr lang="fr-FR" b="1" dirty="0"/>
              <a:t>Patrick CHAIZE</a:t>
            </a:r>
          </a:p>
          <a:p>
            <a:pPr lvl="1"/>
            <a:r>
              <a:rPr lang="fr-FR" dirty="0"/>
              <a:t>Redonner la maîtrise du réseau à l’opérateur qui a construit le réseau (OI)</a:t>
            </a:r>
          </a:p>
          <a:p>
            <a:pPr lvl="1"/>
            <a:r>
              <a:rPr lang="fr-FR" dirty="0"/>
              <a:t>Renforcer les pouvoirs de contrôle et de sanction de l’ARCEP</a:t>
            </a:r>
          </a:p>
          <a:p>
            <a:pPr lvl="1"/>
            <a:r>
              <a:rPr lang="fr-FR" dirty="0"/>
              <a:t>Donner la possibilité à l’abonné, en cas de coupure de sa liaison Internet, de suspendre le paiement de son abonnement et d’être indemnisé</a:t>
            </a:r>
          </a:p>
          <a:p>
            <a:pPr lvl="1"/>
            <a:endParaRPr lang="fr-FR" dirty="0"/>
          </a:p>
          <a:p>
            <a:pPr marL="436562" indent="-342900"/>
            <a:r>
              <a:rPr lang="fr-FR" dirty="0"/>
              <a:t>La PPL a été </a:t>
            </a:r>
            <a:r>
              <a:rPr lang="fr-FR" b="1" dirty="0"/>
              <a:t>votée à l’unanimité par le Sénat le 2 mai 2023, </a:t>
            </a:r>
            <a:r>
              <a:rPr lang="fr-FR" u="sng" dirty="0"/>
              <a:t>malgré les nombreux amendements du Ministre en charge du numérique.</a:t>
            </a:r>
          </a:p>
          <a:p>
            <a:pPr marL="436562" indent="-342900"/>
            <a:endParaRPr lang="fr-FR" dirty="0"/>
          </a:p>
          <a:p>
            <a:pPr marL="436562" indent="-342900" algn="just"/>
            <a:r>
              <a:rPr lang="fr-FR" dirty="0"/>
              <a:t>Le SIPPEREC et la CA de Paris-Saclay soutiennent cette PPL et œuvre auprès des députés afin qu’elle soit également votée par l’Assemble Nationale.</a:t>
            </a:r>
          </a:p>
          <a:p>
            <a:pPr lvl="1"/>
            <a:endParaRPr lang="fr-FR" dirty="0"/>
          </a:p>
          <a:p>
            <a:endParaRPr lang="fr-FR" dirty="0"/>
          </a:p>
          <a:p>
            <a:pPr lvl="2"/>
            <a:endParaRPr lang="fr-FR" sz="1800" dirty="0"/>
          </a:p>
          <a:p>
            <a:pPr lvl="2"/>
            <a:endParaRPr lang="fr-FR" sz="1800" dirty="0"/>
          </a:p>
          <a:p>
            <a:pPr lvl="1"/>
            <a:endParaRPr lang="fr-FR" dirty="0"/>
          </a:p>
          <a:p>
            <a:pPr lvl="1"/>
            <a:endParaRPr lang="fr-FR" sz="2000" dirty="0"/>
          </a:p>
          <a:p>
            <a:pPr lvl="2"/>
            <a:endParaRPr lang="fr-FR" sz="1800" dirty="0"/>
          </a:p>
          <a:p>
            <a:pPr lvl="1"/>
            <a:endParaRPr lang="fr-FR" dirty="0"/>
          </a:p>
          <a:p>
            <a:endParaRPr lang="fr-FR" dirty="0"/>
          </a:p>
          <a:p>
            <a:pPr lvl="2"/>
            <a:endParaRPr lang="fr-FR" dirty="0"/>
          </a:p>
          <a:p>
            <a:endParaRPr lang="fr-FR" dirty="0"/>
          </a:p>
        </p:txBody>
      </p:sp>
    </p:spTree>
    <p:extLst>
      <p:ext uri="{BB962C8B-B14F-4D97-AF65-F5344CB8AC3E}">
        <p14:creationId xmlns:p14="http://schemas.microsoft.com/office/powerpoint/2010/main" val="81160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01F9DAF-4443-453B-A398-1FE9DB9521A4}"/>
              </a:ext>
            </a:extLst>
          </p:cNvPr>
          <p:cNvSpPr>
            <a:spLocks noGrp="1"/>
          </p:cNvSpPr>
          <p:nvPr>
            <p:ph type="body" sz="quarter" idx="10"/>
          </p:nvPr>
        </p:nvSpPr>
        <p:spPr/>
        <p:txBody>
          <a:bodyPr/>
          <a:lstStyle/>
          <a:p>
            <a:r>
              <a:rPr lang="fr-FR" dirty="0"/>
              <a:t>ALTITUDE INFRA</a:t>
            </a:r>
          </a:p>
        </p:txBody>
      </p:sp>
    </p:spTree>
    <p:extLst>
      <p:ext uri="{BB962C8B-B14F-4D97-AF65-F5344CB8AC3E}">
        <p14:creationId xmlns:p14="http://schemas.microsoft.com/office/powerpoint/2010/main" val="191665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a:extLst>
              <a:ext uri="{FF2B5EF4-FFF2-40B4-BE49-F238E27FC236}">
                <a16:creationId xmlns:a16="http://schemas.microsoft.com/office/drawing/2014/main" id="{5BF2DDAF-68AB-4EA7-AB7F-AC7E0B8AE822}"/>
              </a:ext>
            </a:extLst>
          </p:cNvPr>
          <p:cNvSpPr txBox="1">
            <a:spLocks/>
          </p:cNvSpPr>
          <p:nvPr/>
        </p:nvSpPr>
        <p:spPr>
          <a:xfrm>
            <a:off x="0" y="38293"/>
            <a:ext cx="9162229" cy="383480"/>
          </a:xfrm>
          <a:prstGeom prst="rect">
            <a:avLst/>
          </a:prstGeom>
        </p:spPr>
        <p:txBody>
          <a:bodyPr vert="horz" lIns="91440" tIns="45720" rIns="91440" bIns="45720" rtlCol="0" anchor="ctr">
            <a:no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2800" b="1" spc="-27" dirty="0">
                <a:solidFill>
                  <a:srgbClr val="D91C5D"/>
                </a:solidFill>
                <a:latin typeface="+mj-lt"/>
                <a:ea typeface="+mj-ea"/>
                <a:cs typeface="Arial"/>
              </a:rPr>
              <a:t>Actions menées sur le territoire par Altitude Infra:</a:t>
            </a:r>
          </a:p>
        </p:txBody>
      </p:sp>
      <p:sp>
        <p:nvSpPr>
          <p:cNvPr id="5" name="Espace réservé du texte 2">
            <a:extLst>
              <a:ext uri="{FF2B5EF4-FFF2-40B4-BE49-F238E27FC236}">
                <a16:creationId xmlns:a16="http://schemas.microsoft.com/office/drawing/2014/main" id="{620B214F-CABB-4A53-9595-B95D5EE573E2}"/>
              </a:ext>
            </a:extLst>
          </p:cNvPr>
          <p:cNvSpPr txBox="1">
            <a:spLocks/>
          </p:cNvSpPr>
          <p:nvPr/>
        </p:nvSpPr>
        <p:spPr>
          <a:xfrm>
            <a:off x="1" y="614140"/>
            <a:ext cx="9144000" cy="5629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rgbClr val="0FB0A8"/>
                </a:solidFill>
              </a:rPr>
              <a:t>Organisation de la maintenance</a:t>
            </a:r>
          </a:p>
          <a:p>
            <a:pPr lvl="1"/>
            <a:r>
              <a:rPr lang="fr-FR" sz="2000" dirty="0"/>
              <a:t>Depuis le 1er avril, changement du partenaire de maintenance avec l’arrivée d’ERS (16 techniciens dédiés au territoire FTTH du Sipperec) </a:t>
            </a:r>
          </a:p>
          <a:p>
            <a:pPr lvl="1"/>
            <a:r>
              <a:rPr lang="fr-FR" sz="2000" dirty="0"/>
              <a:t>5 techniciens Altitude internes pour l’accompagnement des tickets clients</a:t>
            </a:r>
          </a:p>
          <a:p>
            <a:pPr lvl="1"/>
            <a:r>
              <a:rPr lang="fr-FR" sz="2000" dirty="0"/>
              <a:t>1 responsable technique interne complémentaire pour l’analyse des incidents récurrents (PBO – Logement)</a:t>
            </a:r>
            <a:endParaRPr lang="fr-FR" sz="2000" dirty="0">
              <a:solidFill>
                <a:srgbClr val="0FB0A8"/>
              </a:solidFill>
            </a:endParaRPr>
          </a:p>
          <a:p>
            <a:r>
              <a:rPr lang="fr-FR" sz="2000" dirty="0">
                <a:solidFill>
                  <a:srgbClr val="0FB0A8"/>
                </a:solidFill>
              </a:rPr>
              <a:t>Mise en place de 2 équipes de surveillance du réseau pour :</a:t>
            </a:r>
          </a:p>
          <a:p>
            <a:pPr lvl="1"/>
            <a:r>
              <a:rPr lang="fr-FR" sz="2000" dirty="0"/>
              <a:t>Contrôler les interventions de raccordement des techniciens des Opérateurs Nationaux (Planning hebdo)</a:t>
            </a:r>
          </a:p>
          <a:p>
            <a:pPr lvl="1"/>
            <a:r>
              <a:rPr lang="fr-FR" sz="2000" dirty="0"/>
              <a:t>Surveiller les éléments du réseau</a:t>
            </a:r>
          </a:p>
          <a:p>
            <a:pPr marL="228600" lvl="1">
              <a:spcBef>
                <a:spcPts val="1000"/>
              </a:spcBef>
            </a:pPr>
            <a:r>
              <a:rPr lang="fr-FR" sz="2000" dirty="0">
                <a:solidFill>
                  <a:srgbClr val="0FB0A8"/>
                </a:solidFill>
              </a:rPr>
              <a:t>Lancement de l’opération coup de Poing</a:t>
            </a:r>
          </a:p>
          <a:p>
            <a:pPr lvl="1"/>
            <a:r>
              <a:rPr lang="fr-FR" sz="2000" dirty="0"/>
              <a:t>Dédier un chef  de projet pour Inventorier de façon exhaustive l’ensemble des problèmes du réseau, apporter des solutions et traiter les escalades remontés</a:t>
            </a:r>
          </a:p>
          <a:p>
            <a:r>
              <a:rPr lang="fr-FR" sz="2400" dirty="0">
                <a:solidFill>
                  <a:srgbClr val="0FB0A8"/>
                </a:solidFill>
              </a:rPr>
              <a:t>Objectifs de ces actions :</a:t>
            </a:r>
          </a:p>
          <a:p>
            <a:pPr lvl="1"/>
            <a:r>
              <a:rPr lang="fr-FR" sz="2000" dirty="0"/>
              <a:t>Réduire le flux de tickets clients et améliorer les délais de traitement</a:t>
            </a:r>
          </a:p>
          <a:p>
            <a:pPr lvl="1"/>
            <a:r>
              <a:rPr lang="fr-FR" sz="2000" dirty="0"/>
              <a:t>Limiter les malfaçons et vandalisme</a:t>
            </a:r>
          </a:p>
          <a:p>
            <a:pPr lvl="1"/>
            <a:endParaRPr lang="fr-FR" sz="2000" dirty="0">
              <a:solidFill>
                <a:srgbClr val="0FB0A8"/>
              </a:solidFill>
            </a:endParaRPr>
          </a:p>
          <a:p>
            <a:pPr lvl="1">
              <a:buFont typeface="Wingdings" panose="05000000000000000000" pitchFamily="2" charset="2"/>
              <a:buChar char="Ø"/>
            </a:pPr>
            <a:endParaRPr lang="fr-FR" dirty="0"/>
          </a:p>
          <a:p>
            <a:pPr lvl="3">
              <a:buFont typeface="Wingdings" panose="05000000000000000000" pitchFamily="2" charset="2"/>
              <a:buChar char="Ø"/>
            </a:pPr>
            <a:endParaRPr lang="fr-FR" dirty="0"/>
          </a:p>
          <a:p>
            <a:pPr lvl="3">
              <a:buFont typeface="Wingdings" panose="05000000000000000000" pitchFamily="2" charset="2"/>
              <a:buChar char="Ø"/>
            </a:pPr>
            <a:endParaRPr lang="fr-FR" dirty="0"/>
          </a:p>
          <a:p>
            <a:pPr lvl="1"/>
            <a:endParaRPr lang="fr-FR" dirty="0"/>
          </a:p>
        </p:txBody>
      </p:sp>
      <p:pic>
        <p:nvPicPr>
          <p:cNvPr id="6" name="Image 5">
            <a:extLst>
              <a:ext uri="{FF2B5EF4-FFF2-40B4-BE49-F238E27FC236}">
                <a16:creationId xmlns:a16="http://schemas.microsoft.com/office/drawing/2014/main" id="{436E4048-97FF-48CA-AAC3-2A0A46583404}"/>
              </a:ext>
            </a:extLst>
          </p:cNvPr>
          <p:cNvPicPr>
            <a:picLocks noChangeAspect="1"/>
          </p:cNvPicPr>
          <p:nvPr/>
        </p:nvPicPr>
        <p:blipFill>
          <a:blip r:embed="rId2"/>
          <a:stretch>
            <a:fillRect/>
          </a:stretch>
        </p:blipFill>
        <p:spPr>
          <a:xfrm>
            <a:off x="412896" y="6436226"/>
            <a:ext cx="1240552" cy="375256"/>
          </a:xfrm>
          <a:prstGeom prst="rect">
            <a:avLst/>
          </a:prstGeom>
        </p:spPr>
      </p:pic>
    </p:spTree>
    <p:extLst>
      <p:ext uri="{BB962C8B-B14F-4D97-AF65-F5344CB8AC3E}">
        <p14:creationId xmlns:p14="http://schemas.microsoft.com/office/powerpoint/2010/main" val="1889004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a:extLst>
              <a:ext uri="{FF2B5EF4-FFF2-40B4-BE49-F238E27FC236}">
                <a16:creationId xmlns:a16="http://schemas.microsoft.com/office/drawing/2014/main" id="{329C4308-EF3F-4ADA-ABAF-C40B50F1DC14}"/>
              </a:ext>
            </a:extLst>
          </p:cNvPr>
          <p:cNvSpPr txBox="1">
            <a:spLocks/>
          </p:cNvSpPr>
          <p:nvPr/>
        </p:nvSpPr>
        <p:spPr>
          <a:xfrm>
            <a:off x="1" y="0"/>
            <a:ext cx="9133284" cy="383480"/>
          </a:xfrm>
          <a:prstGeom prst="rect">
            <a:avLst/>
          </a:prstGeom>
        </p:spPr>
        <p:txBody>
          <a:bodyPr vert="horz" lIns="91440" tIns="45720" rIns="91440" bIns="45720" rtlCol="0" anchor="ctr">
            <a:no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2800" b="1" spc="-27" dirty="0">
                <a:solidFill>
                  <a:srgbClr val="D91C5D"/>
                </a:solidFill>
                <a:latin typeface="+mj-lt"/>
                <a:ea typeface="+mj-ea"/>
                <a:cs typeface="Arial"/>
              </a:rPr>
              <a:t>dommages-reseaux.altitudeinfra.fr</a:t>
            </a:r>
          </a:p>
        </p:txBody>
      </p:sp>
      <p:sp>
        <p:nvSpPr>
          <p:cNvPr id="7" name="Espace réservé du texte 2">
            <a:extLst>
              <a:ext uri="{FF2B5EF4-FFF2-40B4-BE49-F238E27FC236}">
                <a16:creationId xmlns:a16="http://schemas.microsoft.com/office/drawing/2014/main" id="{5FE974FC-5C7C-4274-8B3E-3FCF34A35F0D}"/>
              </a:ext>
            </a:extLst>
          </p:cNvPr>
          <p:cNvSpPr txBox="1">
            <a:spLocks/>
          </p:cNvSpPr>
          <p:nvPr/>
        </p:nvSpPr>
        <p:spPr>
          <a:xfrm>
            <a:off x="2" y="768215"/>
            <a:ext cx="9133284" cy="5629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Le site dommage réseau permet à toute personne, particulier ou professionnel, de nous signaler un dommage visible depuis la voie publique sur les infrastructures du réseau de fibre optique : poteau, câble ou armoire détérioré(e)</a:t>
            </a:r>
          </a:p>
          <a:p>
            <a:pPr marL="0" indent="0">
              <a:buNone/>
            </a:pPr>
            <a:endParaRPr lang="fr-FR" sz="2000" dirty="0"/>
          </a:p>
          <a:p>
            <a:pPr marL="0" indent="0">
              <a:buNone/>
            </a:pPr>
            <a:r>
              <a:rPr lang="fr-FR" sz="2000" b="1" dirty="0"/>
              <a:t>dommages-réseaux ne doit pas être utilisé pour signaler un dysfonctionnement individuel.</a:t>
            </a:r>
          </a:p>
          <a:p>
            <a:pPr marL="0" indent="0">
              <a:buNone/>
            </a:pPr>
            <a:r>
              <a:rPr lang="fr-FR" sz="2000" b="1" dirty="0"/>
              <a:t>L’opérateur commercial auprès duquel vous avez souscrit un abonnement reste le point d’entrée en cas de panne.</a:t>
            </a:r>
            <a:endParaRPr lang="fr-FR" sz="2000" dirty="0">
              <a:solidFill>
                <a:srgbClr val="0FB0A8"/>
              </a:solidFill>
            </a:endParaRPr>
          </a:p>
          <a:p>
            <a:pPr lvl="1">
              <a:buFont typeface="Wingdings" panose="05000000000000000000" pitchFamily="2" charset="2"/>
              <a:buChar char="Ø"/>
            </a:pPr>
            <a:endParaRPr lang="fr-FR" dirty="0"/>
          </a:p>
          <a:p>
            <a:pPr lvl="3">
              <a:buFont typeface="Wingdings" panose="05000000000000000000" pitchFamily="2" charset="2"/>
              <a:buChar char="Ø"/>
            </a:pPr>
            <a:endParaRPr lang="fr-FR" dirty="0"/>
          </a:p>
          <a:p>
            <a:pPr lvl="3">
              <a:buFont typeface="Wingdings" panose="05000000000000000000" pitchFamily="2" charset="2"/>
              <a:buChar char="Ø"/>
            </a:pPr>
            <a:endParaRPr lang="fr-FR" dirty="0"/>
          </a:p>
          <a:p>
            <a:pPr lvl="1"/>
            <a:endParaRPr lang="fr-FR" dirty="0"/>
          </a:p>
        </p:txBody>
      </p:sp>
      <p:pic>
        <p:nvPicPr>
          <p:cNvPr id="8" name="Image 7">
            <a:extLst>
              <a:ext uri="{FF2B5EF4-FFF2-40B4-BE49-F238E27FC236}">
                <a16:creationId xmlns:a16="http://schemas.microsoft.com/office/drawing/2014/main" id="{746C2A59-06EB-40FC-BBFE-ED387CEE2CBE}"/>
              </a:ext>
            </a:extLst>
          </p:cNvPr>
          <p:cNvPicPr>
            <a:picLocks noChangeAspect="1"/>
          </p:cNvPicPr>
          <p:nvPr/>
        </p:nvPicPr>
        <p:blipFill>
          <a:blip r:embed="rId2"/>
          <a:stretch>
            <a:fillRect/>
          </a:stretch>
        </p:blipFill>
        <p:spPr>
          <a:xfrm>
            <a:off x="465158" y="3786315"/>
            <a:ext cx="7506583" cy="2996354"/>
          </a:xfrm>
          <a:prstGeom prst="rect">
            <a:avLst/>
          </a:prstGeom>
        </p:spPr>
      </p:pic>
    </p:spTree>
    <p:extLst>
      <p:ext uri="{BB962C8B-B14F-4D97-AF65-F5344CB8AC3E}">
        <p14:creationId xmlns:p14="http://schemas.microsoft.com/office/powerpoint/2010/main" val="1138153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FF5D37-88F4-4D32-A119-2447502D3C5A}"/>
              </a:ext>
            </a:extLst>
          </p:cNvPr>
          <p:cNvPicPr>
            <a:picLocks noChangeAspect="1"/>
          </p:cNvPicPr>
          <p:nvPr/>
        </p:nvPicPr>
        <p:blipFill>
          <a:blip r:embed="rId2"/>
          <a:stretch>
            <a:fillRect/>
          </a:stretch>
        </p:blipFill>
        <p:spPr>
          <a:xfrm>
            <a:off x="4666170" y="274759"/>
            <a:ext cx="4496059" cy="4866798"/>
          </a:xfrm>
          <a:prstGeom prst="rect">
            <a:avLst/>
          </a:prstGeom>
        </p:spPr>
      </p:pic>
      <p:sp>
        <p:nvSpPr>
          <p:cNvPr id="5" name="Espace réservé du contenu 1">
            <a:extLst>
              <a:ext uri="{FF2B5EF4-FFF2-40B4-BE49-F238E27FC236}">
                <a16:creationId xmlns:a16="http://schemas.microsoft.com/office/drawing/2014/main" id="{93297260-DCE6-4FDE-9BDA-D514EC798833}"/>
              </a:ext>
            </a:extLst>
          </p:cNvPr>
          <p:cNvSpPr txBox="1">
            <a:spLocks/>
          </p:cNvSpPr>
          <p:nvPr/>
        </p:nvSpPr>
        <p:spPr>
          <a:xfrm>
            <a:off x="0" y="17039"/>
            <a:ext cx="9162229" cy="383480"/>
          </a:xfrm>
          <a:prstGeom prst="rect">
            <a:avLst/>
          </a:prstGeom>
        </p:spPr>
        <p:txBody>
          <a:bodyPr vert="horz" lIns="91440" tIns="45720" rIns="91440" bIns="45720" rtlCol="0" anchor="ctr">
            <a:no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2800" b="1" spc="-27" dirty="0">
                <a:solidFill>
                  <a:srgbClr val="D91C5D"/>
                </a:solidFill>
                <a:latin typeface="+mj-lt"/>
                <a:ea typeface="+mj-ea"/>
                <a:cs typeface="Arial"/>
              </a:rPr>
              <a:t>www.europessonne-fibre.fr</a:t>
            </a:r>
          </a:p>
        </p:txBody>
      </p:sp>
      <p:sp>
        <p:nvSpPr>
          <p:cNvPr id="6" name="Espace réservé du texte 2">
            <a:extLst>
              <a:ext uri="{FF2B5EF4-FFF2-40B4-BE49-F238E27FC236}">
                <a16:creationId xmlns:a16="http://schemas.microsoft.com/office/drawing/2014/main" id="{5F305D15-EFAC-481E-89BD-393D936D3964}"/>
              </a:ext>
            </a:extLst>
          </p:cNvPr>
          <p:cNvSpPr txBox="1">
            <a:spLocks/>
          </p:cNvSpPr>
          <p:nvPr/>
        </p:nvSpPr>
        <p:spPr>
          <a:xfrm>
            <a:off x="1" y="652020"/>
            <a:ext cx="5903650" cy="5055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Site dédié du réseau Fibre Optique sur votre territoire.</a:t>
            </a:r>
          </a:p>
          <a:p>
            <a:pPr marL="0" indent="0">
              <a:buNone/>
            </a:pPr>
            <a:endParaRPr lang="fr-FR" sz="2000" dirty="0"/>
          </a:p>
          <a:p>
            <a:pPr marL="0" indent="0">
              <a:buNone/>
            </a:pPr>
            <a:r>
              <a:rPr lang="fr-FR" sz="2000" dirty="0"/>
              <a:t>Ce site permet de vérifier l’éligibilité de son adresse à un raccordement fibre optique, d’être informé sur les gels à la commercialisation et d’entrer en contact avec le délégataire.</a:t>
            </a:r>
          </a:p>
          <a:p>
            <a:pPr marL="0" indent="0">
              <a:buNone/>
            </a:pPr>
            <a:endParaRPr lang="fr-FR" sz="2000" dirty="0"/>
          </a:p>
          <a:p>
            <a:pPr marL="0" indent="0">
              <a:buNone/>
            </a:pPr>
            <a:endParaRPr lang="fr-FR" sz="2000" dirty="0"/>
          </a:p>
          <a:p>
            <a:pPr marL="0" indent="0">
              <a:buNone/>
            </a:pPr>
            <a:endParaRPr lang="fr-FR" sz="2000" dirty="0"/>
          </a:p>
          <a:p>
            <a:pPr marL="0" indent="0">
              <a:buNone/>
            </a:pPr>
            <a:r>
              <a:rPr lang="fr-FR" sz="2000" dirty="0"/>
              <a:t>Tout dysfonctionnement sur votre abonnement fibre doit dans un 1</a:t>
            </a:r>
            <a:r>
              <a:rPr lang="fr-FR" sz="2000" baseline="30000" dirty="0"/>
              <a:t>er</a:t>
            </a:r>
            <a:r>
              <a:rPr lang="fr-FR" sz="2000" dirty="0"/>
              <a:t> temps être signalé à votre opérateur commercial auprès duquel vous êtes abonné.</a:t>
            </a:r>
          </a:p>
          <a:p>
            <a:pPr marL="0" indent="0">
              <a:buNone/>
            </a:pPr>
            <a:r>
              <a:rPr lang="fr-FR" sz="2000" dirty="0"/>
              <a:t>En cas de nécessité l’opérateur commercial sollicite Altitude Infra dans un délai qui peut être de plusieurs jours.</a:t>
            </a:r>
          </a:p>
          <a:p>
            <a:pPr marL="0" indent="0">
              <a:buNone/>
            </a:pPr>
            <a:endParaRPr lang="fr-FR" sz="2000" dirty="0"/>
          </a:p>
        </p:txBody>
      </p:sp>
      <p:pic>
        <p:nvPicPr>
          <p:cNvPr id="7" name="Image 6">
            <a:extLst>
              <a:ext uri="{FF2B5EF4-FFF2-40B4-BE49-F238E27FC236}">
                <a16:creationId xmlns:a16="http://schemas.microsoft.com/office/drawing/2014/main" id="{8986358D-9578-4192-BD7C-63D7783993E3}"/>
              </a:ext>
            </a:extLst>
          </p:cNvPr>
          <p:cNvPicPr>
            <a:picLocks noChangeAspect="1"/>
          </p:cNvPicPr>
          <p:nvPr/>
        </p:nvPicPr>
        <p:blipFill>
          <a:blip r:embed="rId3"/>
          <a:stretch>
            <a:fillRect/>
          </a:stretch>
        </p:blipFill>
        <p:spPr>
          <a:xfrm>
            <a:off x="0" y="3072401"/>
            <a:ext cx="5788241" cy="663568"/>
          </a:xfrm>
          <a:prstGeom prst="rect">
            <a:avLst/>
          </a:prstGeom>
        </p:spPr>
      </p:pic>
      <p:pic>
        <p:nvPicPr>
          <p:cNvPr id="8" name="Image 7">
            <a:extLst>
              <a:ext uri="{FF2B5EF4-FFF2-40B4-BE49-F238E27FC236}">
                <a16:creationId xmlns:a16="http://schemas.microsoft.com/office/drawing/2014/main" id="{0A15303D-6E91-46E7-B892-830FD4000447}"/>
              </a:ext>
            </a:extLst>
          </p:cNvPr>
          <p:cNvPicPr>
            <a:picLocks noChangeAspect="1"/>
          </p:cNvPicPr>
          <p:nvPr/>
        </p:nvPicPr>
        <p:blipFill>
          <a:blip r:embed="rId4"/>
          <a:stretch>
            <a:fillRect/>
          </a:stretch>
        </p:blipFill>
        <p:spPr>
          <a:xfrm>
            <a:off x="412896" y="6436226"/>
            <a:ext cx="1240552" cy="375256"/>
          </a:xfrm>
          <a:prstGeom prst="rect">
            <a:avLst/>
          </a:prstGeom>
        </p:spPr>
      </p:pic>
    </p:spTree>
    <p:extLst>
      <p:ext uri="{BB962C8B-B14F-4D97-AF65-F5344CB8AC3E}">
        <p14:creationId xmlns:p14="http://schemas.microsoft.com/office/powerpoint/2010/main" val="305894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5CDBD27-381D-4FB0-8450-A6DEE98D4248}"/>
              </a:ext>
            </a:extLst>
          </p:cNvPr>
          <p:cNvSpPr>
            <a:spLocks noGrp="1"/>
          </p:cNvSpPr>
          <p:nvPr>
            <p:ph type="body" sz="quarter" idx="10"/>
          </p:nvPr>
        </p:nvSpPr>
        <p:spPr/>
        <p:txBody>
          <a:bodyPr/>
          <a:lstStyle/>
          <a:p>
            <a:r>
              <a:rPr lang="fr-FR" dirty="0"/>
              <a:t>SIPPEREC</a:t>
            </a:r>
          </a:p>
        </p:txBody>
      </p:sp>
    </p:spTree>
    <p:extLst>
      <p:ext uri="{BB962C8B-B14F-4D97-AF65-F5344CB8AC3E}">
        <p14:creationId xmlns:p14="http://schemas.microsoft.com/office/powerpoint/2010/main" val="153033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0" y="0"/>
            <a:ext cx="9144000" cy="577049"/>
          </a:xfrm>
        </p:spPr>
        <p:txBody>
          <a:bodyPr/>
          <a:lstStyle/>
          <a:p>
            <a:r>
              <a:rPr lang="fr-FR" dirty="0"/>
              <a:t>Le projet Très Haut Débit</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577049"/>
            <a:ext cx="9144000" cy="6280951"/>
          </a:xfrm>
        </p:spPr>
        <p:txBody>
          <a:bodyPr/>
          <a:lstStyle/>
          <a:p>
            <a:r>
              <a:rPr lang="fr-FR" sz="1800" b="1" dirty="0"/>
              <a:t>Adhésion de la CA du Europ’ Essonne </a:t>
            </a:r>
            <a:r>
              <a:rPr lang="fr-FR" sz="1800" dirty="0"/>
              <a:t>à la compétence « réseaux numériques » du SIPPEREC en décembre 2008.</a:t>
            </a:r>
          </a:p>
          <a:p>
            <a:endParaRPr lang="fr-FR" sz="800" dirty="0"/>
          </a:p>
          <a:p>
            <a:r>
              <a:rPr lang="fr-FR" sz="1800" dirty="0"/>
              <a:t>Constat de </a:t>
            </a:r>
            <a:r>
              <a:rPr lang="fr-FR" sz="1800" b="1" dirty="0"/>
              <a:t>carence des déploiements par les opérateurs privés </a:t>
            </a:r>
            <a:r>
              <a:rPr lang="fr-FR" sz="1800" dirty="0"/>
              <a:t>fait par la Collectivité à l’époque sur les communes mal desservies en ADSL.</a:t>
            </a:r>
          </a:p>
          <a:p>
            <a:endParaRPr lang="fr-FR" sz="800" dirty="0"/>
          </a:p>
          <a:p>
            <a:r>
              <a:rPr lang="fr-FR" sz="1800" b="1" dirty="0"/>
              <a:t>1</a:t>
            </a:r>
            <a:r>
              <a:rPr lang="fr-FR" sz="1800" b="1" baseline="30000" dirty="0"/>
              <a:t>er</a:t>
            </a:r>
            <a:r>
              <a:rPr lang="fr-FR" sz="1800" b="1" dirty="0"/>
              <a:t> décembre 2011 </a:t>
            </a:r>
            <a:r>
              <a:rPr lang="fr-FR" sz="1800" dirty="0"/>
              <a:t>: Attribution de la DSP à la société TUTOR Europ’Essonne (filiale du groupe TUTOR), pour une durée de 25 ans.</a:t>
            </a:r>
          </a:p>
          <a:p>
            <a:endParaRPr lang="fr-FR" sz="800" dirty="0"/>
          </a:p>
          <a:p>
            <a:r>
              <a:rPr lang="fr-FR" u="sng" dirty="0"/>
              <a:t>Le projet </a:t>
            </a:r>
            <a:r>
              <a:rPr lang="fr-FR" dirty="0"/>
              <a:t>: </a:t>
            </a:r>
          </a:p>
          <a:p>
            <a:pPr lvl="1"/>
            <a:r>
              <a:rPr lang="fr-FR" b="1" dirty="0"/>
              <a:t>Périmètre initial : 9 communes </a:t>
            </a:r>
            <a:r>
              <a:rPr lang="fr-FR" sz="1600" i="1" dirty="0"/>
              <a:t>(Ballainvilliers, Champlan, Chilly-Mazarin, Epinay-sur-Orge, La Ville-du-Bois, Longjumeau, Massy, Saulx-les-Chartreux, Villebon-sur-Yvette)</a:t>
            </a:r>
          </a:p>
          <a:p>
            <a:pPr lvl="1"/>
            <a:r>
              <a:rPr lang="fr-FR" b="1" dirty="0"/>
              <a:t>1</a:t>
            </a:r>
            <a:r>
              <a:rPr lang="fr-FR" b="1" baseline="30000" dirty="0"/>
              <a:t>er</a:t>
            </a:r>
            <a:r>
              <a:rPr lang="fr-FR" b="1" dirty="0"/>
              <a:t> janvier 2013 </a:t>
            </a:r>
            <a:r>
              <a:rPr lang="fr-FR" dirty="0"/>
              <a:t>: le territoire de l’agglomération (et donc le projet) accueille </a:t>
            </a:r>
            <a:r>
              <a:rPr lang="fr-FR" b="1" dirty="0"/>
              <a:t>5 nouvelles communes </a:t>
            </a:r>
            <a:r>
              <a:rPr lang="fr-FR" sz="1600" i="1" dirty="0"/>
              <a:t>(Linas, Marcoussis, Montlhéry, Nozay et Villejust)</a:t>
            </a:r>
          </a:p>
          <a:p>
            <a:pPr lvl="1"/>
            <a:r>
              <a:rPr lang="fr-FR" b="1" dirty="0"/>
              <a:t>Un déploiement en plusieurs phases </a:t>
            </a:r>
            <a:r>
              <a:rPr lang="fr-FR" dirty="0"/>
              <a:t>:</a:t>
            </a:r>
          </a:p>
          <a:p>
            <a:pPr lvl="2"/>
            <a:r>
              <a:rPr lang="fr-FR" sz="1600" b="1" dirty="0">
                <a:effectLst>
                  <a:outerShdw blurRad="38100" dist="38100" dir="2700000" algn="tl">
                    <a:srgbClr val="000000">
                      <a:alpha val="43137"/>
                    </a:srgbClr>
                  </a:outerShdw>
                </a:effectLst>
              </a:rPr>
              <a:t>Phases 1&amp;2 (2012-2013) </a:t>
            </a:r>
            <a:r>
              <a:rPr lang="fr-FR" sz="1600" dirty="0"/>
              <a:t>: réseau FttH / FttO </a:t>
            </a:r>
            <a:r>
              <a:rPr lang="fr-FR" sz="1600" dirty="0">
                <a:solidFill>
                  <a:srgbClr val="321900"/>
                </a:solidFill>
              </a:rPr>
              <a:t>s</a:t>
            </a:r>
            <a:r>
              <a:rPr lang="fr-FR" sz="1600" dirty="0"/>
              <a:t>ur Ballainvilliers, Champlan, Epinay-sur-Orge, La Ville-du-Bois, et Saulx-les-Chartreux + FTTO seul sur Massy</a:t>
            </a:r>
          </a:p>
          <a:p>
            <a:pPr lvl="2"/>
            <a:r>
              <a:rPr lang="fr-FR" sz="1600" b="1" dirty="0">
                <a:effectLst>
                  <a:outerShdw blurRad="38100" dist="38100" dir="2700000" algn="tl">
                    <a:srgbClr val="000000">
                      <a:alpha val="43137"/>
                    </a:srgbClr>
                  </a:outerShdw>
                </a:effectLst>
              </a:rPr>
              <a:t>Phase 3 (2015-2015) </a:t>
            </a:r>
            <a:r>
              <a:rPr lang="fr-FR" sz="1600" dirty="0"/>
              <a:t>: réseau FttH / FttO sur Chilly-Mazarin, Longjumeau, Nozay, et Villebon-sur-Yvette</a:t>
            </a:r>
          </a:p>
          <a:p>
            <a:pPr lvl="2"/>
            <a:r>
              <a:rPr lang="fr-FR" sz="1600" b="1" dirty="0">
                <a:effectLst>
                  <a:outerShdw blurRad="38100" dist="38100" dir="2700000" algn="tl">
                    <a:srgbClr val="000000">
                      <a:alpha val="43137"/>
                    </a:srgbClr>
                  </a:outerShdw>
                </a:effectLst>
              </a:rPr>
              <a:t>Phase 4 (2015-2017) </a:t>
            </a:r>
            <a:r>
              <a:rPr lang="fr-FR" sz="1600" dirty="0"/>
              <a:t>: réseau FttH / FttO sur Linas, Marcoussis, Montlhéry et Villejust</a:t>
            </a:r>
          </a:p>
          <a:p>
            <a:pPr lvl="1"/>
            <a:endParaRPr lang="fr-FR" sz="800" dirty="0"/>
          </a:p>
          <a:p>
            <a:r>
              <a:rPr lang="fr-FR" sz="1800" b="1" dirty="0"/>
              <a:t>Participation publique </a:t>
            </a:r>
            <a:r>
              <a:rPr lang="fr-FR" sz="1800" dirty="0"/>
              <a:t>: 14 M€</a:t>
            </a:r>
            <a:r>
              <a:rPr lang="fr-FR" sz="1600" dirty="0"/>
              <a:t> </a:t>
            </a:r>
            <a:r>
              <a:rPr lang="fr-FR" sz="1600" i="1" dirty="0"/>
              <a:t>(57% du coût prévisionnel de l’investissement de 1</a:t>
            </a:r>
            <a:r>
              <a:rPr lang="fr-FR" sz="1600" i="1" baseline="30000" dirty="0"/>
              <a:t>er</a:t>
            </a:r>
            <a:r>
              <a:rPr lang="fr-FR" sz="1600" i="1" dirty="0"/>
              <a:t> établissement du réseau – Investissement prévisionnels phases 1,2,3,4 = 24,4 M€)</a:t>
            </a:r>
            <a:endParaRPr lang="fr-FR" sz="1800" i="1" dirty="0"/>
          </a:p>
        </p:txBody>
      </p:sp>
    </p:spTree>
    <p:extLst>
      <p:ext uri="{BB962C8B-B14F-4D97-AF65-F5344CB8AC3E}">
        <p14:creationId xmlns:p14="http://schemas.microsoft.com/office/powerpoint/2010/main" val="112942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0" y="0"/>
            <a:ext cx="9144000" cy="577049"/>
          </a:xfrm>
        </p:spPr>
        <p:txBody>
          <a:bodyPr/>
          <a:lstStyle/>
          <a:p>
            <a:r>
              <a:rPr lang="fr-FR" dirty="0"/>
              <a:t>Le projet Très Haut Débit</a:t>
            </a:r>
          </a:p>
        </p:txBody>
      </p:sp>
      <p:pic>
        <p:nvPicPr>
          <p:cNvPr id="6" name="Image 5">
            <a:extLst>
              <a:ext uri="{FF2B5EF4-FFF2-40B4-BE49-F238E27FC236}">
                <a16:creationId xmlns:a16="http://schemas.microsoft.com/office/drawing/2014/main" id="{1AFBFE30-B16F-4E1F-9699-F23BF92B1B5E}"/>
              </a:ext>
            </a:extLst>
          </p:cNvPr>
          <p:cNvPicPr>
            <a:picLocks noChangeAspect="1"/>
          </p:cNvPicPr>
          <p:nvPr/>
        </p:nvPicPr>
        <p:blipFill>
          <a:blip r:embed="rId2"/>
          <a:stretch>
            <a:fillRect/>
          </a:stretch>
        </p:blipFill>
        <p:spPr>
          <a:xfrm>
            <a:off x="945645" y="707057"/>
            <a:ext cx="7608467" cy="5230821"/>
          </a:xfrm>
          <a:prstGeom prst="rect">
            <a:avLst/>
          </a:prstGeom>
        </p:spPr>
      </p:pic>
    </p:spTree>
    <p:extLst>
      <p:ext uri="{BB962C8B-B14F-4D97-AF65-F5344CB8AC3E}">
        <p14:creationId xmlns:p14="http://schemas.microsoft.com/office/powerpoint/2010/main" val="125697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905522"/>
            <a:ext cx="9144000" cy="5234021"/>
          </a:xfrm>
        </p:spPr>
        <p:txBody>
          <a:bodyPr/>
          <a:lstStyle/>
          <a:p>
            <a:r>
              <a:rPr lang="fr-FR" u="sng" dirty="0"/>
              <a:t>La commercialisation à fin 2016 :</a:t>
            </a:r>
            <a:endParaRPr lang="fr-FR" dirty="0"/>
          </a:p>
          <a:p>
            <a:pPr lvl="1"/>
            <a:r>
              <a:rPr lang="fr-FR" dirty="0"/>
              <a:t>Phases 1&amp;2 : 80% de prises raccordables et 10% de taux de pénétration</a:t>
            </a:r>
          </a:p>
          <a:p>
            <a:pPr lvl="1"/>
            <a:r>
              <a:rPr lang="fr-FR" dirty="0"/>
              <a:t>Phase 3 : 69% de prises raccordables et 6% de taux de pénétration</a:t>
            </a:r>
          </a:p>
          <a:p>
            <a:pPr lvl="1"/>
            <a:endParaRPr lang="fr-FR" sz="800" dirty="0"/>
          </a:p>
          <a:p>
            <a:r>
              <a:rPr lang="fr-FR" u="sng" dirty="0"/>
              <a:t>La commercialisation à mi-2019 :</a:t>
            </a:r>
            <a:endParaRPr lang="fr-FR" dirty="0"/>
          </a:p>
          <a:p>
            <a:pPr lvl="1"/>
            <a:r>
              <a:rPr lang="fr-FR" dirty="0"/>
              <a:t>Phases 1&amp;2, 3, et 4 : 80% de prises raccordables et </a:t>
            </a:r>
            <a:r>
              <a:rPr lang="fr-FR" b="1" dirty="0"/>
              <a:t>20% de taux de pénétration commercial moyen </a:t>
            </a:r>
            <a:r>
              <a:rPr lang="fr-FR" dirty="0"/>
              <a:t>avec des communes bien au-delà : </a:t>
            </a:r>
            <a:r>
              <a:rPr lang="fr-FR" b="1" dirty="0"/>
              <a:t>Villejust (31%)</a:t>
            </a:r>
            <a:r>
              <a:rPr lang="fr-FR" dirty="0"/>
              <a:t>, Champlan (28%), Nozay (26%)…</a:t>
            </a:r>
          </a:p>
          <a:p>
            <a:pPr lvl="1"/>
            <a:endParaRPr lang="fr-FR" sz="800" dirty="0"/>
          </a:p>
          <a:p>
            <a:r>
              <a:rPr lang="fr-FR" dirty="0"/>
              <a:t>Les opérateurs commerciaux GP (FTTH)  alternatifs présents sur le réseau :</a:t>
            </a:r>
          </a:p>
          <a:p>
            <a:pPr lvl="1"/>
            <a:r>
              <a:rPr lang="fr-FR" b="1" dirty="0"/>
              <a:t>K-Net, Kiwi, Comcable, Ozone, Coriolis, Vidéofutur, NordNet…</a:t>
            </a:r>
          </a:p>
          <a:p>
            <a:pPr lvl="1"/>
            <a:r>
              <a:rPr lang="fr-FR" dirty="0"/>
              <a:t>Les grands opérateurs nationaux sont alors absents du réseau</a:t>
            </a:r>
          </a:p>
          <a:p>
            <a:pPr lvl="1"/>
            <a:r>
              <a:rPr lang="fr-FR" dirty="0"/>
              <a:t>Les raccordements finals des abonnés sont réalisés par la société </a:t>
            </a:r>
            <a:r>
              <a:rPr lang="fr-FR" dirty="0" err="1"/>
              <a:t>Tutor</a:t>
            </a:r>
            <a:r>
              <a:rPr lang="fr-FR" dirty="0"/>
              <a:t> (en « mode OI ») qui maîtrise intégralement l’exploitation du réseau.</a:t>
            </a:r>
          </a:p>
          <a:p>
            <a:pPr lvl="2"/>
            <a:endParaRPr lang="fr-FR" dirty="0"/>
          </a:p>
          <a:p>
            <a:endParaRPr lang="fr-FR" dirty="0"/>
          </a:p>
        </p:txBody>
      </p:sp>
      <p:sp>
        <p:nvSpPr>
          <p:cNvPr id="9" name="Espace réservé du texte 1">
            <a:extLst>
              <a:ext uri="{FF2B5EF4-FFF2-40B4-BE49-F238E27FC236}">
                <a16:creationId xmlns:a16="http://schemas.microsoft.com/office/drawing/2014/main" id="{4CDAA7CE-1174-47A6-AE2D-E1FE8DAA897F}"/>
              </a:ext>
            </a:extLst>
          </p:cNvPr>
          <p:cNvSpPr>
            <a:spLocks noGrp="1"/>
          </p:cNvSpPr>
          <p:nvPr>
            <p:ph type="body" sz="quarter" idx="10"/>
          </p:nvPr>
        </p:nvSpPr>
        <p:spPr>
          <a:xfrm>
            <a:off x="0" y="0"/>
            <a:ext cx="9144000" cy="577049"/>
          </a:xfrm>
        </p:spPr>
        <p:txBody>
          <a:bodyPr/>
          <a:lstStyle/>
          <a:p>
            <a:r>
              <a:rPr lang="fr-FR" dirty="0"/>
              <a:t>Le projet Très Haut Débit</a:t>
            </a:r>
          </a:p>
        </p:txBody>
      </p:sp>
    </p:spTree>
    <p:extLst>
      <p:ext uri="{BB962C8B-B14F-4D97-AF65-F5344CB8AC3E}">
        <p14:creationId xmlns:p14="http://schemas.microsoft.com/office/powerpoint/2010/main" val="279581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0" y="0"/>
            <a:ext cx="9144000" cy="561975"/>
          </a:xfrm>
        </p:spPr>
        <p:txBody>
          <a:bodyPr/>
          <a:lstStyle/>
          <a:p>
            <a:r>
              <a:rPr lang="fr-FR" dirty="0"/>
              <a:t>La réingénierie du réseau</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674704"/>
            <a:ext cx="9144000" cy="6183296"/>
          </a:xfrm>
        </p:spPr>
        <p:txBody>
          <a:bodyPr/>
          <a:lstStyle/>
          <a:p>
            <a:r>
              <a:rPr lang="fr-FR" u="sng" dirty="0"/>
              <a:t>Fin 2016 : la société TUTOR est rachetée par le groupe COVAGE</a:t>
            </a:r>
          </a:p>
          <a:p>
            <a:pPr lvl="1"/>
            <a:r>
              <a:rPr lang="fr-FR" b="1" dirty="0"/>
              <a:t>Covage s’engage à reprendre l’ingénierie du réseau FTTH afin de l’adapter aux spécifications techniques d’Orange et ainsi permettre la venue des OCEN (opérateurs commerciaux d’envergure nationale)</a:t>
            </a:r>
          </a:p>
          <a:p>
            <a:pPr lvl="1"/>
            <a:endParaRPr lang="fr-FR" b="1" dirty="0"/>
          </a:p>
          <a:p>
            <a:pPr lvl="1"/>
            <a:endParaRPr lang="fr-FR" b="1" dirty="0"/>
          </a:p>
          <a:p>
            <a:pPr lvl="1"/>
            <a:endParaRPr lang="fr-FR" b="1" dirty="0"/>
          </a:p>
          <a:p>
            <a:pPr lvl="1"/>
            <a:endParaRPr lang="fr-FR" b="1" dirty="0"/>
          </a:p>
          <a:p>
            <a:pPr lvl="1"/>
            <a:endParaRPr lang="fr-FR" b="1" dirty="0"/>
          </a:p>
          <a:p>
            <a:pPr marL="457200" lvl="1" indent="0">
              <a:buNone/>
            </a:pPr>
            <a:endParaRPr lang="fr-FR" b="1" dirty="0"/>
          </a:p>
          <a:p>
            <a:endParaRPr lang="fr-FR" dirty="0"/>
          </a:p>
          <a:p>
            <a:r>
              <a:rPr lang="fr-FR" u="sng" dirty="0"/>
              <a:t>Les travaux de réingénierie du réseau FTTH </a:t>
            </a:r>
            <a:r>
              <a:rPr lang="fr-FR" dirty="0"/>
              <a:t>:</a:t>
            </a:r>
          </a:p>
          <a:p>
            <a:pPr lvl="1"/>
            <a:r>
              <a:rPr lang="fr-FR" dirty="0"/>
              <a:t>Le projet est lancé durant l’été 2018, et prévoit la </a:t>
            </a:r>
            <a:r>
              <a:rPr lang="fr-FR" b="1" dirty="0"/>
              <a:t>pose de 66 armoires PM</a:t>
            </a:r>
            <a:r>
              <a:rPr lang="fr-FR" dirty="0"/>
              <a:t> sur l’Agglo, la migration du réseau, et la reprise des PBO (points de branchement optique)</a:t>
            </a:r>
            <a:endParaRPr lang="fr-FR" b="1" dirty="0"/>
          </a:p>
          <a:p>
            <a:pPr lvl="1"/>
            <a:r>
              <a:rPr lang="fr-FR" b="1" dirty="0"/>
              <a:t>Les travaux ont pris beaucoup de retard dans leur réalisation</a:t>
            </a:r>
            <a:r>
              <a:rPr lang="fr-FR" dirty="0"/>
              <a:t>, ce qui a retardé l’arrivée des OCEN </a:t>
            </a:r>
          </a:p>
          <a:p>
            <a:pPr lvl="1"/>
            <a:r>
              <a:rPr lang="fr-FR" dirty="0"/>
              <a:t>Le délégataire a été mis en demeure en février 2020 par le SIPPEREC, et des pénalités de retard ont été émises par le SIPPEREC en juin 2021</a:t>
            </a:r>
            <a:endParaRPr lang="fr-FR" sz="1800" dirty="0"/>
          </a:p>
          <a:p>
            <a:pPr lvl="2"/>
            <a:endParaRPr lang="fr-FR" sz="1800" dirty="0"/>
          </a:p>
          <a:p>
            <a:pPr marL="457200" lvl="1" indent="0">
              <a:buNone/>
            </a:pPr>
            <a:endParaRPr lang="fr-FR" dirty="0"/>
          </a:p>
          <a:p>
            <a:endParaRPr lang="fr-FR" dirty="0"/>
          </a:p>
          <a:p>
            <a:pPr lvl="2"/>
            <a:endParaRPr lang="fr-FR" dirty="0"/>
          </a:p>
          <a:p>
            <a:endParaRPr lang="fr-FR" dirty="0"/>
          </a:p>
        </p:txBody>
      </p:sp>
      <p:pic>
        <p:nvPicPr>
          <p:cNvPr id="5" name="Image 4">
            <a:extLst>
              <a:ext uri="{FF2B5EF4-FFF2-40B4-BE49-F238E27FC236}">
                <a16:creationId xmlns:a16="http://schemas.microsoft.com/office/drawing/2014/main" id="{6740833C-8CDE-4AE4-9133-94DE0BF8AA05}"/>
              </a:ext>
            </a:extLst>
          </p:cNvPr>
          <p:cNvPicPr>
            <a:picLocks noChangeAspect="1"/>
          </p:cNvPicPr>
          <p:nvPr/>
        </p:nvPicPr>
        <p:blipFill>
          <a:blip r:embed="rId2"/>
          <a:stretch>
            <a:fillRect/>
          </a:stretch>
        </p:blipFill>
        <p:spPr>
          <a:xfrm>
            <a:off x="1642369" y="1993106"/>
            <a:ext cx="5859262" cy="2102086"/>
          </a:xfrm>
          <a:prstGeom prst="rect">
            <a:avLst/>
          </a:prstGeom>
        </p:spPr>
      </p:pic>
    </p:spTree>
    <p:extLst>
      <p:ext uri="{BB962C8B-B14F-4D97-AF65-F5344CB8AC3E}">
        <p14:creationId xmlns:p14="http://schemas.microsoft.com/office/powerpoint/2010/main" val="6796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0" y="0"/>
            <a:ext cx="9144000" cy="561975"/>
          </a:xfrm>
        </p:spPr>
        <p:txBody>
          <a:bodyPr/>
          <a:lstStyle/>
          <a:p>
            <a:r>
              <a:rPr lang="fr-FR" dirty="0"/>
              <a:t>L’arrivée des OCEN</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821094"/>
            <a:ext cx="9016779" cy="6036906"/>
          </a:xfrm>
        </p:spPr>
        <p:txBody>
          <a:bodyPr/>
          <a:lstStyle/>
          <a:p>
            <a:r>
              <a:rPr lang="fr-FR" u="sng" dirty="0"/>
              <a:t>En février 2020 : COVAGE est racheté par le groupe SFR (</a:t>
            </a:r>
            <a:r>
              <a:rPr lang="fr-FR" u="sng" dirty="0" err="1"/>
              <a:t>Xp</a:t>
            </a:r>
            <a:r>
              <a:rPr lang="fr-FR" u="sng" dirty="0"/>
              <a:t> Fibre)</a:t>
            </a:r>
          </a:p>
          <a:p>
            <a:endParaRPr lang="fr-FR" u="sng" dirty="0"/>
          </a:p>
          <a:p>
            <a:r>
              <a:rPr lang="fr-FR" u="sng" dirty="0"/>
              <a:t>L’arrivée progressive des OCEN sur le réseau FTTH à partir de l’été 2020 </a:t>
            </a:r>
            <a:r>
              <a:rPr lang="fr-FR" dirty="0"/>
              <a:t>:</a:t>
            </a:r>
          </a:p>
          <a:p>
            <a:pPr lvl="1"/>
            <a:endParaRPr lang="fr-FR" sz="800" b="1" dirty="0"/>
          </a:p>
          <a:p>
            <a:pPr lvl="1"/>
            <a:r>
              <a:rPr lang="fr-FR" sz="1800" b="1" dirty="0"/>
              <a:t>Le taux de pénétration commerciale </a:t>
            </a:r>
            <a:r>
              <a:rPr lang="fr-FR" b="1" dirty="0"/>
              <a:t>FTTH </a:t>
            </a:r>
            <a:r>
              <a:rPr lang="fr-FR" sz="1800" b="1" dirty="0"/>
              <a:t>augmente rapidement </a:t>
            </a:r>
            <a:r>
              <a:rPr lang="fr-FR" sz="1800" dirty="0"/>
              <a:t>:</a:t>
            </a:r>
          </a:p>
          <a:p>
            <a:pPr lvl="2"/>
            <a:r>
              <a:rPr lang="fr-FR" sz="1800" i="1" dirty="0">
                <a:effectLst>
                  <a:outerShdw blurRad="38100" dist="38100" dir="2700000" algn="tl">
                    <a:srgbClr val="000000">
                      <a:alpha val="43137"/>
                    </a:srgbClr>
                  </a:outerShdw>
                </a:effectLst>
              </a:rPr>
              <a:t>20 à 50% sur l’Agglo entre mi-2019 et fin 2022</a:t>
            </a:r>
          </a:p>
          <a:p>
            <a:pPr lvl="1"/>
            <a:endParaRPr lang="fr-FR" sz="800" b="1" dirty="0"/>
          </a:p>
          <a:p>
            <a:pPr lvl="1"/>
            <a:r>
              <a:rPr lang="fr-FR" b="1" dirty="0"/>
              <a:t>Les raccordements clients sont désormais réalisés par les OCEN dans le cadre du mode STOC :</a:t>
            </a:r>
          </a:p>
          <a:p>
            <a:pPr lvl="2"/>
            <a:r>
              <a:rPr lang="fr-FR" sz="1800" dirty="0"/>
              <a:t>L’opérateur d’infrastructure Covage sous-traite les raccordements clients aux OCEN, via une relation contractuelle spécifique : contrat STOC</a:t>
            </a:r>
          </a:p>
          <a:p>
            <a:pPr lvl="2"/>
            <a:r>
              <a:rPr lang="fr-FR" sz="1800" dirty="0"/>
              <a:t>Les OCEN sous-traitent eux-mêmes les raccordements clients à des prestataires de rang 1, 2, et au-delà, avec des auto-entrepreneurs mal payés et insuffisamment formés en bout de chaine</a:t>
            </a:r>
          </a:p>
          <a:p>
            <a:pPr lvl="2" algn="just"/>
            <a:r>
              <a:rPr lang="fr-FR" sz="1800" b="1" dirty="0"/>
              <a:t>La forte augmentation du nombre d’intervention en mode STOC entraine une rapide dégradation du réseau FTTH, avec une forte hausse des échecs de raccordement, du nombre de malfaçons sur le réseau et du nombre de pannes d’abonnés</a:t>
            </a:r>
            <a:r>
              <a:rPr lang="fr-FR" sz="1800" dirty="0"/>
              <a:t>…</a:t>
            </a:r>
          </a:p>
          <a:p>
            <a:pPr lvl="1"/>
            <a:endParaRPr lang="fr-FR" sz="2000" dirty="0"/>
          </a:p>
          <a:p>
            <a:pPr lvl="2"/>
            <a:endParaRPr lang="fr-FR" sz="1800" dirty="0"/>
          </a:p>
          <a:p>
            <a:pPr lvl="1"/>
            <a:endParaRPr lang="fr-FR" dirty="0"/>
          </a:p>
          <a:p>
            <a:endParaRPr lang="fr-FR" dirty="0"/>
          </a:p>
          <a:p>
            <a:pPr lvl="2"/>
            <a:endParaRPr lang="fr-FR" dirty="0"/>
          </a:p>
          <a:p>
            <a:endParaRPr lang="fr-FR" dirty="0"/>
          </a:p>
        </p:txBody>
      </p:sp>
    </p:spTree>
    <p:extLst>
      <p:ext uri="{BB962C8B-B14F-4D97-AF65-F5344CB8AC3E}">
        <p14:creationId xmlns:p14="http://schemas.microsoft.com/office/powerpoint/2010/main" val="28063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99C5CD4-D27E-460A-AE78-ECB511139924}"/>
              </a:ext>
            </a:extLst>
          </p:cNvPr>
          <p:cNvSpPr>
            <a:spLocks noGrp="1"/>
          </p:cNvSpPr>
          <p:nvPr>
            <p:ph type="body" sz="quarter" idx="10"/>
          </p:nvPr>
        </p:nvSpPr>
        <p:spPr>
          <a:xfrm>
            <a:off x="0" y="0"/>
            <a:ext cx="9144000" cy="561975"/>
          </a:xfrm>
        </p:spPr>
        <p:txBody>
          <a:bodyPr/>
          <a:lstStyle/>
          <a:p>
            <a:r>
              <a:rPr lang="fr-FR" dirty="0"/>
              <a:t>La reprise du réseau par ALTITUDE INFRA</a:t>
            </a:r>
          </a:p>
        </p:txBody>
      </p:sp>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821094"/>
            <a:ext cx="9144000" cy="5318449"/>
          </a:xfrm>
        </p:spPr>
        <p:txBody>
          <a:bodyPr/>
          <a:lstStyle/>
          <a:p>
            <a:r>
              <a:rPr lang="fr-FR" u="sng" dirty="0"/>
              <a:t>En novembre 2021, le réseau public est cédé par SFR à la société Altitude Infra</a:t>
            </a:r>
          </a:p>
          <a:p>
            <a:endParaRPr lang="fr-FR" dirty="0"/>
          </a:p>
          <a:p>
            <a:r>
              <a:rPr lang="fr-FR" b="1" u="sng" dirty="0"/>
              <a:t>Les nouveaux chantiers lancés par Altitude Infra </a:t>
            </a:r>
            <a:r>
              <a:rPr lang="fr-FR" dirty="0"/>
              <a:t>:</a:t>
            </a:r>
          </a:p>
          <a:p>
            <a:pPr lvl="1"/>
            <a:r>
              <a:rPr lang="fr-FR" dirty="0"/>
              <a:t>Audits de zones arrières de PM pour remettre en état le réseau de distribution optique (routes optiques)</a:t>
            </a:r>
          </a:p>
          <a:p>
            <a:pPr lvl="1"/>
            <a:r>
              <a:rPr lang="fr-FR" b="1" dirty="0"/>
              <a:t>Face à la situation préoccupante liée au mode STOC</a:t>
            </a:r>
            <a:r>
              <a:rPr lang="fr-FR" dirty="0"/>
              <a:t>, le SIPPEREC, avec les élus de la CA de Paris-Saclay ont rencontré la Présidente l’ARCEP à deux reprises : en mars 2022, puis en juillet 2022</a:t>
            </a:r>
          </a:p>
          <a:p>
            <a:pPr lvl="2"/>
            <a:r>
              <a:rPr lang="fr-FR" sz="1800" dirty="0"/>
              <a:t>En mars 2022, les élus et le SIPPEREC ont demandé l’ARCEP à pouvoir </a:t>
            </a:r>
            <a:r>
              <a:rPr lang="fr-FR" sz="1800" b="1" dirty="0"/>
              <a:t>suspendre temporairement le mode STOC</a:t>
            </a:r>
          </a:p>
          <a:p>
            <a:pPr lvl="3">
              <a:buFont typeface="Wingdings" panose="05000000000000000000" pitchFamily="2" charset="2"/>
              <a:buChar char="Ø"/>
            </a:pPr>
            <a:r>
              <a:rPr lang="fr-FR" sz="1800" i="1" dirty="0"/>
              <a:t>A ce jour, les OCEN y sont opposés et l’ARCEP refuse d’intervenir</a:t>
            </a:r>
          </a:p>
          <a:p>
            <a:pPr lvl="2"/>
            <a:r>
              <a:rPr lang="fr-FR" sz="1800" dirty="0"/>
              <a:t>En juillet 2022, Altitude Infra annonce à l’ARCEP son intention de remettre le réseau en état dans la cadre du programme</a:t>
            </a:r>
            <a:r>
              <a:rPr lang="fr-FR" sz="1800" b="1" dirty="0"/>
              <a:t> SPRING </a:t>
            </a:r>
          </a:p>
          <a:p>
            <a:pPr lvl="2"/>
            <a:endParaRPr lang="fr-FR" sz="1800" dirty="0"/>
          </a:p>
          <a:p>
            <a:pPr lvl="1"/>
            <a:endParaRPr lang="fr-FR" dirty="0"/>
          </a:p>
          <a:p>
            <a:pPr lvl="1"/>
            <a:endParaRPr lang="fr-FR" sz="2000" dirty="0"/>
          </a:p>
          <a:p>
            <a:pPr lvl="2"/>
            <a:endParaRPr lang="fr-FR" sz="1800" dirty="0"/>
          </a:p>
          <a:p>
            <a:pPr lvl="1"/>
            <a:endParaRPr lang="fr-FR" dirty="0"/>
          </a:p>
          <a:p>
            <a:endParaRPr lang="fr-FR" dirty="0"/>
          </a:p>
          <a:p>
            <a:pPr lvl="2"/>
            <a:endParaRPr lang="fr-FR" dirty="0"/>
          </a:p>
          <a:p>
            <a:endParaRPr lang="fr-FR" dirty="0"/>
          </a:p>
        </p:txBody>
      </p:sp>
    </p:spTree>
    <p:extLst>
      <p:ext uri="{BB962C8B-B14F-4D97-AF65-F5344CB8AC3E}">
        <p14:creationId xmlns:p14="http://schemas.microsoft.com/office/powerpoint/2010/main" val="113807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115CE96-15EE-47DC-B5C7-4DA9D253424A}"/>
              </a:ext>
            </a:extLst>
          </p:cNvPr>
          <p:cNvSpPr>
            <a:spLocks noGrp="1"/>
          </p:cNvSpPr>
          <p:nvPr>
            <p:ph type="body" sz="quarter" idx="11"/>
          </p:nvPr>
        </p:nvSpPr>
        <p:spPr>
          <a:xfrm>
            <a:off x="0" y="769775"/>
            <a:ext cx="9144000" cy="5318449"/>
          </a:xfrm>
        </p:spPr>
        <p:txBody>
          <a:bodyPr/>
          <a:lstStyle/>
          <a:p>
            <a:r>
              <a:rPr lang="fr-FR" b="1" u="sng" dirty="0"/>
              <a:t>Le projet SPRING 1 de remise en état du réseau FTTH</a:t>
            </a:r>
          </a:p>
          <a:p>
            <a:pPr lvl="1"/>
            <a:r>
              <a:rPr lang="fr-FR" u="sng" dirty="0"/>
              <a:t>Concerne 25% du réseau FTTH</a:t>
            </a:r>
            <a:r>
              <a:rPr lang="fr-FR" dirty="0"/>
              <a:t> : 17 zones arrière de PM sur l’Agglo</a:t>
            </a:r>
          </a:p>
          <a:p>
            <a:pPr lvl="1"/>
            <a:r>
              <a:rPr lang="fr-FR" dirty="0"/>
              <a:t>Projet financé par sur fond propre par Altitude Infra</a:t>
            </a:r>
          </a:p>
          <a:p>
            <a:pPr lvl="1"/>
            <a:r>
              <a:rPr lang="fr-FR" dirty="0"/>
              <a:t>Objectifs : </a:t>
            </a:r>
            <a:r>
              <a:rPr lang="fr-FR" b="1" dirty="0"/>
              <a:t>remise en conformité des armoires de rue (PM) </a:t>
            </a:r>
            <a:r>
              <a:rPr lang="fr-FR" dirty="0"/>
              <a:t>/ traitement des </a:t>
            </a:r>
            <a:r>
              <a:rPr lang="fr-FR" b="1" dirty="0"/>
              <a:t>Boitiers Double Fonction </a:t>
            </a:r>
            <a:r>
              <a:rPr lang="fr-FR" dirty="0"/>
              <a:t>et pose de Boitiers Satellites / </a:t>
            </a:r>
            <a:r>
              <a:rPr lang="fr-FR" b="1" dirty="0"/>
              <a:t>remise en conformité de l’ensemble des boitiers</a:t>
            </a:r>
            <a:r>
              <a:rPr lang="fr-FR" dirty="0"/>
              <a:t> / mise à jour des référentiels réseau (SI)</a:t>
            </a:r>
          </a:p>
          <a:p>
            <a:pPr lvl="1"/>
            <a:r>
              <a:rPr lang="fr-FR" dirty="0"/>
              <a:t>Ces travaux sont en cours d’achèvement et permettent d’après Altitude Infra de constater des </a:t>
            </a:r>
            <a:r>
              <a:rPr lang="fr-FR" b="1" dirty="0"/>
              <a:t>premiers effets bénéfiques </a:t>
            </a:r>
            <a:r>
              <a:rPr lang="fr-FR" dirty="0"/>
              <a:t>: </a:t>
            </a:r>
          </a:p>
          <a:p>
            <a:pPr lvl="2"/>
            <a:r>
              <a:rPr lang="fr-FR" sz="1800" dirty="0"/>
              <a:t>Les échecs de raccordement diminuent</a:t>
            </a:r>
          </a:p>
          <a:p>
            <a:pPr lvl="2"/>
            <a:r>
              <a:rPr lang="fr-FR" sz="1800" dirty="0"/>
              <a:t>Les ouvertures de tickets SAV diminuent</a:t>
            </a:r>
          </a:p>
          <a:p>
            <a:pPr lvl="2"/>
            <a:r>
              <a:rPr lang="fr-FR" sz="1800" dirty="0"/>
              <a:t>Mais le dégel des prises n’atteint pas les 100%</a:t>
            </a:r>
          </a:p>
          <a:p>
            <a:pPr lvl="2"/>
            <a:endParaRPr lang="fr-FR" sz="1800" dirty="0"/>
          </a:p>
          <a:p>
            <a:pPr lvl="2"/>
            <a:endParaRPr lang="fr-FR" sz="1800" dirty="0"/>
          </a:p>
          <a:p>
            <a:pPr lvl="1"/>
            <a:endParaRPr lang="fr-FR" dirty="0"/>
          </a:p>
          <a:p>
            <a:pPr lvl="1"/>
            <a:endParaRPr lang="fr-FR" sz="2000" dirty="0"/>
          </a:p>
          <a:p>
            <a:pPr lvl="2"/>
            <a:endParaRPr lang="fr-FR" sz="1800" dirty="0"/>
          </a:p>
          <a:p>
            <a:pPr lvl="1"/>
            <a:endParaRPr lang="fr-FR" dirty="0"/>
          </a:p>
          <a:p>
            <a:endParaRPr lang="fr-FR" dirty="0"/>
          </a:p>
          <a:p>
            <a:pPr lvl="2"/>
            <a:endParaRPr lang="fr-FR" dirty="0"/>
          </a:p>
          <a:p>
            <a:endParaRPr lang="fr-FR" dirty="0"/>
          </a:p>
        </p:txBody>
      </p:sp>
      <p:pic>
        <p:nvPicPr>
          <p:cNvPr id="4" name="Image 3" descr="Une image contenant texte, capture d’écran, machine à sous&#10;&#10;Description générée automatiquement">
            <a:extLst>
              <a:ext uri="{FF2B5EF4-FFF2-40B4-BE49-F238E27FC236}">
                <a16:creationId xmlns:a16="http://schemas.microsoft.com/office/drawing/2014/main" id="{DB508E66-AFFD-4063-8648-A61170F042B9}"/>
              </a:ext>
            </a:extLst>
          </p:cNvPr>
          <p:cNvPicPr/>
          <p:nvPr/>
        </p:nvPicPr>
        <p:blipFill>
          <a:blip r:embed="rId2"/>
          <a:stretch>
            <a:fillRect/>
          </a:stretch>
        </p:blipFill>
        <p:spPr>
          <a:xfrm>
            <a:off x="357363" y="4539782"/>
            <a:ext cx="4391919" cy="212290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A35C9793-8D76-4EFF-BB8E-111535826D9F}"/>
              </a:ext>
            </a:extLst>
          </p:cNvPr>
          <p:cNvPicPr/>
          <p:nvPr/>
        </p:nvPicPr>
        <p:blipFill>
          <a:blip r:embed="rId3"/>
          <a:stretch>
            <a:fillRect/>
          </a:stretch>
        </p:blipFill>
        <p:spPr>
          <a:xfrm>
            <a:off x="5181290" y="4558641"/>
            <a:ext cx="1984996" cy="1882439"/>
          </a:xfrm>
          <a:prstGeom prst="rect">
            <a:avLst/>
          </a:prstGeom>
          <a:ln>
            <a:solidFill>
              <a:schemeClr val="tx1"/>
            </a:solidFill>
          </a:ln>
        </p:spPr>
      </p:pic>
      <p:pic>
        <p:nvPicPr>
          <p:cNvPr id="6" name="Image 5" descr="Une image contenant Appareils électroniques, plein air, ordinateur&#10;&#10;Description générée automatiquement">
            <a:extLst>
              <a:ext uri="{FF2B5EF4-FFF2-40B4-BE49-F238E27FC236}">
                <a16:creationId xmlns:a16="http://schemas.microsoft.com/office/drawing/2014/main" id="{30B8F3B9-EDAE-40AF-A4C7-518B99BC5693}"/>
              </a:ext>
            </a:extLst>
          </p:cNvPr>
          <p:cNvPicPr/>
          <p:nvPr/>
        </p:nvPicPr>
        <p:blipFill>
          <a:blip r:embed="rId4"/>
          <a:stretch>
            <a:fillRect/>
          </a:stretch>
        </p:blipFill>
        <p:spPr>
          <a:xfrm>
            <a:off x="7491120" y="4558641"/>
            <a:ext cx="1295517" cy="1882439"/>
          </a:xfrm>
          <a:prstGeom prst="rect">
            <a:avLst/>
          </a:prstGeom>
          <a:ln>
            <a:solidFill>
              <a:schemeClr val="tx1"/>
            </a:solidFill>
          </a:ln>
        </p:spPr>
      </p:pic>
      <p:sp>
        <p:nvSpPr>
          <p:cNvPr id="9" name="Espace réservé du texte 1">
            <a:extLst>
              <a:ext uri="{FF2B5EF4-FFF2-40B4-BE49-F238E27FC236}">
                <a16:creationId xmlns:a16="http://schemas.microsoft.com/office/drawing/2014/main" id="{9E0D1836-8645-4749-83B0-331E0E4DB5E1}"/>
              </a:ext>
            </a:extLst>
          </p:cNvPr>
          <p:cNvSpPr>
            <a:spLocks noGrp="1"/>
          </p:cNvSpPr>
          <p:nvPr>
            <p:ph type="body" sz="quarter" idx="10"/>
          </p:nvPr>
        </p:nvSpPr>
        <p:spPr>
          <a:xfrm>
            <a:off x="0" y="0"/>
            <a:ext cx="9144000" cy="561975"/>
          </a:xfrm>
        </p:spPr>
        <p:txBody>
          <a:bodyPr/>
          <a:lstStyle/>
          <a:p>
            <a:r>
              <a:rPr lang="fr-FR" dirty="0"/>
              <a:t>La reprise du réseau par ALTITUDE INFRA</a:t>
            </a:r>
          </a:p>
        </p:txBody>
      </p:sp>
    </p:spTree>
    <p:extLst>
      <p:ext uri="{BB962C8B-B14F-4D97-AF65-F5344CB8AC3E}">
        <p14:creationId xmlns:p14="http://schemas.microsoft.com/office/powerpoint/2010/main" val="4216439474"/>
      </p:ext>
    </p:extLst>
  </p:cSld>
  <p:clrMapOvr>
    <a:masterClrMapping/>
  </p:clrMapOvr>
</p:sld>
</file>

<file path=ppt/theme/theme1.xml><?xml version="1.0" encoding="utf-8"?>
<a:theme xmlns:a="http://schemas.openxmlformats.org/drawingml/2006/main" name="Présentation_SIPPEREC_ 2013">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_SIPPEREC_2013.potx" id="{D863EDA0-71BC-4866-A3A0-653470FBCB8A}" vid="{78625194-3893-497D-8674-66440D023846}"/>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modele_SIPPEREC_2019</Template>
  <TotalTime>25709</TotalTime>
  <Words>1838</Words>
  <Application>Microsoft Office PowerPoint</Application>
  <PresentationFormat>Affichage à l'écran (4:3)</PresentationFormat>
  <Paragraphs>200</Paragraphs>
  <Slides>17</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17</vt:i4>
      </vt:variant>
    </vt:vector>
  </HeadingPairs>
  <TitlesOfParts>
    <vt:vector size="20" baseType="lpstr">
      <vt:lpstr>Arial</vt:lpstr>
      <vt:lpstr>Wingdings</vt:lpstr>
      <vt:lpstr>Présentation_SIPPEREC_ 2013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JUSTE</dc:creator>
  <cp:lastModifiedBy>Artur Dulko</cp:lastModifiedBy>
  <cp:revision>838</cp:revision>
  <cp:lastPrinted>2023-07-04T08:18:08Z</cp:lastPrinted>
  <dcterms:created xsi:type="dcterms:W3CDTF">2021-01-08T13:59:20Z</dcterms:created>
  <dcterms:modified xsi:type="dcterms:W3CDTF">2023-07-04T17:02:01Z</dcterms:modified>
</cp:coreProperties>
</file>